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51"/>
  </p:notesMasterIdLst>
  <p:sldIdLst>
    <p:sldId id="286" r:id="rId2"/>
    <p:sldId id="257" r:id="rId3"/>
    <p:sldId id="287" r:id="rId4"/>
    <p:sldId id="288" r:id="rId5"/>
    <p:sldId id="289" r:id="rId6"/>
    <p:sldId id="290" r:id="rId7"/>
    <p:sldId id="291" r:id="rId8"/>
    <p:sldId id="292" r:id="rId9"/>
    <p:sldId id="293" r:id="rId10"/>
    <p:sldId id="294" r:id="rId11"/>
    <p:sldId id="295" r:id="rId12"/>
    <p:sldId id="333" r:id="rId13"/>
    <p:sldId id="334" r:id="rId14"/>
    <p:sldId id="335" r:id="rId15"/>
    <p:sldId id="336" r:id="rId16"/>
    <p:sldId id="302" r:id="rId17"/>
    <p:sldId id="303" r:id="rId18"/>
    <p:sldId id="305" r:id="rId19"/>
    <p:sldId id="331" r:id="rId20"/>
    <p:sldId id="332" r:id="rId21"/>
    <p:sldId id="306" r:id="rId22"/>
    <p:sldId id="307" r:id="rId23"/>
    <p:sldId id="308" r:id="rId24"/>
    <p:sldId id="309" r:id="rId25"/>
    <p:sldId id="310" r:id="rId26"/>
    <p:sldId id="311" r:id="rId27"/>
    <p:sldId id="312" r:id="rId28"/>
    <p:sldId id="313" r:id="rId29"/>
    <p:sldId id="314" r:id="rId30"/>
    <p:sldId id="315" r:id="rId31"/>
    <p:sldId id="316" r:id="rId32"/>
    <p:sldId id="317" r:id="rId33"/>
    <p:sldId id="318" r:id="rId34"/>
    <p:sldId id="319" r:id="rId35"/>
    <p:sldId id="320" r:id="rId36"/>
    <p:sldId id="321" r:id="rId37"/>
    <p:sldId id="324" r:id="rId38"/>
    <p:sldId id="325" r:id="rId39"/>
    <p:sldId id="323" r:id="rId40"/>
    <p:sldId id="322" r:id="rId41"/>
    <p:sldId id="326" r:id="rId42"/>
    <p:sldId id="338" r:id="rId43"/>
    <p:sldId id="337" r:id="rId44"/>
    <p:sldId id="340" r:id="rId45"/>
    <p:sldId id="341" r:id="rId46"/>
    <p:sldId id="342" r:id="rId47"/>
    <p:sldId id="339" r:id="rId48"/>
    <p:sldId id="327" r:id="rId49"/>
    <p:sldId id="328" r:id="rId50"/>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FE7E"/>
    <a:srgbClr val="FFCCFF"/>
    <a:srgbClr val="00FFCC"/>
  </p:clrMru>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147" autoAdjust="0"/>
  </p:normalViewPr>
  <p:slideViewPr>
    <p:cSldViewPr>
      <p:cViewPr>
        <p:scale>
          <a:sx n="100" d="100"/>
          <a:sy n="100" d="100"/>
        </p:scale>
        <p:origin x="-1308" y="-102"/>
      </p:cViewPr>
      <p:guideLst>
        <p:guide orient="horz" pos="2160"/>
        <p:guide pos="2880"/>
      </p:guideLst>
    </p:cSldViewPr>
  </p:slideViewPr>
  <p:notesTextViewPr>
    <p:cViewPr>
      <p:scale>
        <a:sx n="75" d="100"/>
        <a:sy n="75"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sl-SI" dirty="0"/>
          </a:p>
        </p:txBody>
      </p:sp>
      <p:sp>
        <p:nvSpPr>
          <p:cNvPr id="942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sl-SI" dirty="0"/>
          </a:p>
        </p:txBody>
      </p:sp>
      <p:sp>
        <p:nvSpPr>
          <p:cNvPr id="1280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42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l-SI" noProof="0" smtClean="0"/>
              <a:t>Kliknite, če želite urediti sloge besedila matrice</a:t>
            </a:r>
          </a:p>
          <a:p>
            <a:pPr lvl="1"/>
            <a:r>
              <a:rPr lang="sl-SI" noProof="0" smtClean="0"/>
              <a:t>Druga raven</a:t>
            </a:r>
          </a:p>
          <a:p>
            <a:pPr lvl="2"/>
            <a:r>
              <a:rPr lang="sl-SI" noProof="0" smtClean="0"/>
              <a:t>Tretja raven</a:t>
            </a:r>
          </a:p>
          <a:p>
            <a:pPr lvl="3"/>
            <a:r>
              <a:rPr lang="sl-SI" noProof="0" smtClean="0"/>
              <a:t>Četrta raven</a:t>
            </a:r>
          </a:p>
          <a:p>
            <a:pPr lvl="4"/>
            <a:r>
              <a:rPr lang="sl-SI" noProof="0" smtClean="0"/>
              <a:t>Peta raven</a:t>
            </a:r>
          </a:p>
        </p:txBody>
      </p:sp>
      <p:sp>
        <p:nvSpPr>
          <p:cNvPr id="942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sl-SI" dirty="0"/>
          </a:p>
        </p:txBody>
      </p:sp>
      <p:sp>
        <p:nvSpPr>
          <p:cNvPr id="942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4407D49F-D9BC-44C1-9156-D9094B7233E4}" type="slidenum">
              <a:rPr lang="sl-SI"/>
              <a:pPr>
                <a:defRPr/>
              </a:pPr>
              <a:t>‹#›</a:t>
            </a:fld>
            <a:endParaRPr lang="sl-SI"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24C1F724-95C9-4633-82A7-20E59A4632AD}" type="slidenum">
              <a:rPr lang="sl-SI"/>
              <a:pPr/>
              <a:t>1</a:t>
            </a:fld>
            <a:endParaRPr lang="sl-SI"/>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sl-SI" sz="140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24C1F724-95C9-4633-82A7-20E59A4632AD}" type="slidenum">
              <a:rPr lang="sl-SI"/>
              <a:pPr/>
              <a:t>10</a:t>
            </a:fld>
            <a:endParaRPr lang="sl-SI"/>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sl-SI" sz="14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24C1F724-95C9-4633-82A7-20E59A4632AD}" type="slidenum">
              <a:rPr lang="sl-SI"/>
              <a:pPr/>
              <a:t>11</a:t>
            </a:fld>
            <a:endParaRPr lang="sl-SI"/>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sl-SI" sz="14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34AFB16E-8BA6-41F3-AEA4-ABF76AD2AFD9}" type="slidenum">
              <a:rPr lang="sl-SI"/>
              <a:pPr/>
              <a:t>12</a:t>
            </a:fld>
            <a:endParaRPr lang="sl-SI"/>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pPr eaLnBrk="1" hangingPunct="1">
              <a:buFontTx/>
              <a:buChar char="•"/>
            </a:pPr>
            <a:endParaRPr lang="sl-SI"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5E6370B7-87CF-4BC0-8C73-D7FE49CEAB7F}" type="slidenum">
              <a:rPr lang="sl-SI"/>
              <a:pPr/>
              <a:t>13</a:t>
            </a:fld>
            <a:endParaRPr lang="sl-SI"/>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pPr eaLnBrk="1" hangingPunct="1">
              <a:buFontTx/>
              <a:buChar char="•"/>
            </a:pPr>
            <a:endParaRPr lang="sl-SI"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70A11E03-E939-4A16-B95C-B4D3DABB73F8}" type="slidenum">
              <a:rPr lang="sl-SI"/>
              <a:pPr/>
              <a:t>14</a:t>
            </a:fld>
            <a:endParaRPr lang="sl-SI"/>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p:spPr>
        <p:txBody>
          <a:bodyPr/>
          <a:lstStyle/>
          <a:p>
            <a:pPr eaLnBrk="1" hangingPunct="1">
              <a:buFontTx/>
              <a:buChar char="•"/>
            </a:pPr>
            <a:endParaRPr lang="sl-SI"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p>
            <a:fld id="{07D5DC8C-1575-44D2-89F0-5F9976092F2A}" type="slidenum">
              <a:rPr lang="sl-SI"/>
              <a:pPr/>
              <a:t>15</a:t>
            </a:fld>
            <a:endParaRPr lang="sl-SI"/>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p:spPr>
        <p:txBody>
          <a:bodyPr/>
          <a:lstStyle/>
          <a:p>
            <a:pPr eaLnBrk="1" hangingPunct="1">
              <a:buFontTx/>
              <a:buChar char="•"/>
            </a:pPr>
            <a:endParaRPr lang="sl-SI"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24C1F724-95C9-4633-82A7-20E59A4632AD}" type="slidenum">
              <a:rPr lang="sl-SI"/>
              <a:pPr/>
              <a:t>16</a:t>
            </a:fld>
            <a:endParaRPr lang="sl-SI"/>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sl-SI" sz="14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24C1F724-95C9-4633-82A7-20E59A4632AD}" type="slidenum">
              <a:rPr lang="sl-SI"/>
              <a:pPr/>
              <a:t>17</a:t>
            </a:fld>
            <a:endParaRPr lang="sl-SI"/>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sl-SI" sz="14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24C1F724-95C9-4633-82A7-20E59A4632AD}" type="slidenum">
              <a:rPr lang="sl-SI"/>
              <a:pPr/>
              <a:t>18</a:t>
            </a:fld>
            <a:endParaRPr lang="sl-SI"/>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sl-SI" sz="14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24C1F724-95C9-4633-82A7-20E59A4632AD}" type="slidenum">
              <a:rPr lang="sl-SI"/>
              <a:pPr/>
              <a:t>19</a:t>
            </a:fld>
            <a:endParaRPr lang="sl-SI"/>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sl-SI" sz="14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24C1F724-95C9-4633-82A7-20E59A4632AD}" type="slidenum">
              <a:rPr lang="sl-SI"/>
              <a:pPr/>
              <a:t>2</a:t>
            </a:fld>
            <a:endParaRPr lang="sl-SI"/>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sl-SI" sz="14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24C1F724-95C9-4633-82A7-20E59A4632AD}" type="slidenum">
              <a:rPr lang="sl-SI"/>
              <a:pPr/>
              <a:t>20</a:t>
            </a:fld>
            <a:endParaRPr lang="sl-SI"/>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sl-SI" sz="14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24C1F724-95C9-4633-82A7-20E59A4632AD}" type="slidenum">
              <a:rPr lang="sl-SI"/>
              <a:pPr/>
              <a:t>21</a:t>
            </a:fld>
            <a:endParaRPr lang="sl-SI"/>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sl-SI" sz="14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24C1F724-95C9-4633-82A7-20E59A4632AD}" type="slidenum">
              <a:rPr lang="sl-SI"/>
              <a:pPr/>
              <a:t>22</a:t>
            </a:fld>
            <a:endParaRPr lang="sl-SI"/>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sl-SI" sz="14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24C1F724-95C9-4633-82A7-20E59A4632AD}" type="slidenum">
              <a:rPr lang="sl-SI"/>
              <a:pPr/>
              <a:t>23</a:t>
            </a:fld>
            <a:endParaRPr lang="sl-SI"/>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sl-SI" sz="14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24C1F724-95C9-4633-82A7-20E59A4632AD}" type="slidenum">
              <a:rPr lang="sl-SI"/>
              <a:pPr/>
              <a:t>24</a:t>
            </a:fld>
            <a:endParaRPr lang="sl-SI"/>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sl-SI" sz="14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24C1F724-95C9-4633-82A7-20E59A4632AD}" type="slidenum">
              <a:rPr lang="sl-SI"/>
              <a:pPr/>
              <a:t>25</a:t>
            </a:fld>
            <a:endParaRPr lang="sl-SI"/>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sl-SI" sz="14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24C1F724-95C9-4633-82A7-20E59A4632AD}" type="slidenum">
              <a:rPr lang="sl-SI"/>
              <a:pPr/>
              <a:t>26</a:t>
            </a:fld>
            <a:endParaRPr lang="sl-SI"/>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sl-SI" sz="140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24C1F724-95C9-4633-82A7-20E59A4632AD}" type="slidenum">
              <a:rPr lang="sl-SI"/>
              <a:pPr/>
              <a:t>27</a:t>
            </a:fld>
            <a:endParaRPr lang="sl-SI"/>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sl-SI" sz="140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24C1F724-95C9-4633-82A7-20E59A4632AD}" type="slidenum">
              <a:rPr lang="sl-SI"/>
              <a:pPr/>
              <a:t>28</a:t>
            </a:fld>
            <a:endParaRPr lang="sl-SI"/>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sl-SI" sz="140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24C1F724-95C9-4633-82A7-20E59A4632AD}" type="slidenum">
              <a:rPr lang="sl-SI"/>
              <a:pPr/>
              <a:t>29</a:t>
            </a:fld>
            <a:endParaRPr lang="sl-SI"/>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sl-SI" sz="14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24C1F724-95C9-4633-82A7-20E59A4632AD}" type="slidenum">
              <a:rPr lang="sl-SI"/>
              <a:pPr/>
              <a:t>3</a:t>
            </a:fld>
            <a:endParaRPr lang="sl-SI"/>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sl-SI" sz="140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24C1F724-95C9-4633-82A7-20E59A4632AD}" type="slidenum">
              <a:rPr lang="sl-SI"/>
              <a:pPr/>
              <a:t>30</a:t>
            </a:fld>
            <a:endParaRPr lang="sl-SI"/>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sl-SI" sz="140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24C1F724-95C9-4633-82A7-20E59A4632AD}" type="slidenum">
              <a:rPr lang="sl-SI"/>
              <a:pPr/>
              <a:t>31</a:t>
            </a:fld>
            <a:endParaRPr lang="sl-SI"/>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sl-SI" sz="140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24C1F724-95C9-4633-82A7-20E59A4632AD}" type="slidenum">
              <a:rPr lang="sl-SI"/>
              <a:pPr/>
              <a:t>32</a:t>
            </a:fld>
            <a:endParaRPr lang="sl-SI"/>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sl-SI" sz="140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24C1F724-95C9-4633-82A7-20E59A4632AD}" type="slidenum">
              <a:rPr lang="sl-SI"/>
              <a:pPr/>
              <a:t>33</a:t>
            </a:fld>
            <a:endParaRPr lang="sl-SI"/>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sl-SI" sz="140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24C1F724-95C9-4633-82A7-20E59A4632AD}" type="slidenum">
              <a:rPr lang="sl-SI"/>
              <a:pPr/>
              <a:t>34</a:t>
            </a:fld>
            <a:endParaRPr lang="sl-SI"/>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sl-SI" sz="140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24C1F724-95C9-4633-82A7-20E59A4632AD}" type="slidenum">
              <a:rPr lang="sl-SI"/>
              <a:pPr/>
              <a:t>35</a:t>
            </a:fld>
            <a:endParaRPr lang="sl-SI"/>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sl-SI" sz="140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24C1F724-95C9-4633-82A7-20E59A4632AD}" type="slidenum">
              <a:rPr lang="sl-SI"/>
              <a:pPr/>
              <a:t>36</a:t>
            </a:fld>
            <a:endParaRPr lang="sl-SI"/>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sl-SI" sz="140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24C1F724-95C9-4633-82A7-20E59A4632AD}" type="slidenum">
              <a:rPr lang="sl-SI"/>
              <a:pPr/>
              <a:t>37</a:t>
            </a:fld>
            <a:endParaRPr lang="sl-SI"/>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sl-SI" sz="140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24C1F724-95C9-4633-82A7-20E59A4632AD}" type="slidenum">
              <a:rPr lang="sl-SI"/>
              <a:pPr/>
              <a:t>38</a:t>
            </a:fld>
            <a:endParaRPr lang="sl-SI"/>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sl-SI" sz="140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24C1F724-95C9-4633-82A7-20E59A4632AD}" type="slidenum">
              <a:rPr lang="sl-SI"/>
              <a:pPr/>
              <a:t>39</a:t>
            </a:fld>
            <a:endParaRPr lang="sl-SI"/>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sl-SI" sz="14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24C1F724-95C9-4633-82A7-20E59A4632AD}" type="slidenum">
              <a:rPr lang="sl-SI"/>
              <a:pPr/>
              <a:t>4</a:t>
            </a:fld>
            <a:endParaRPr lang="sl-SI"/>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sl-SI" sz="1400"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24C1F724-95C9-4633-82A7-20E59A4632AD}" type="slidenum">
              <a:rPr lang="sl-SI"/>
              <a:pPr/>
              <a:t>40</a:t>
            </a:fld>
            <a:endParaRPr lang="sl-SI"/>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sl-SI" sz="140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24C1F724-95C9-4633-82A7-20E59A4632AD}" type="slidenum">
              <a:rPr lang="sl-SI"/>
              <a:pPr/>
              <a:t>41</a:t>
            </a:fld>
            <a:endParaRPr lang="sl-SI"/>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sl-SI" sz="140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24C1F724-95C9-4633-82A7-20E59A4632AD}" type="slidenum">
              <a:rPr lang="sl-SI"/>
              <a:pPr/>
              <a:t>42</a:t>
            </a:fld>
            <a:endParaRPr lang="sl-SI"/>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sl-SI" sz="140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24C1F724-95C9-4633-82A7-20E59A4632AD}" type="slidenum">
              <a:rPr lang="sl-SI"/>
              <a:pPr/>
              <a:t>43</a:t>
            </a:fld>
            <a:endParaRPr lang="sl-SI"/>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sl-SI" sz="140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24C1F724-95C9-4633-82A7-20E59A4632AD}" type="slidenum">
              <a:rPr lang="sl-SI"/>
              <a:pPr/>
              <a:t>44</a:t>
            </a:fld>
            <a:endParaRPr lang="sl-SI"/>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sl-SI" sz="140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24C1F724-95C9-4633-82A7-20E59A4632AD}" type="slidenum">
              <a:rPr lang="sl-SI"/>
              <a:pPr/>
              <a:t>45</a:t>
            </a:fld>
            <a:endParaRPr lang="sl-SI"/>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sl-SI" sz="140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24C1F724-95C9-4633-82A7-20E59A4632AD}" type="slidenum">
              <a:rPr lang="sl-SI"/>
              <a:pPr/>
              <a:t>46</a:t>
            </a:fld>
            <a:endParaRPr lang="sl-SI"/>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sl-SI" sz="140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24C1F724-95C9-4633-82A7-20E59A4632AD}" type="slidenum">
              <a:rPr lang="sl-SI"/>
              <a:pPr/>
              <a:t>47</a:t>
            </a:fld>
            <a:endParaRPr lang="sl-SI"/>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sl-SI" sz="140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24C1F724-95C9-4633-82A7-20E59A4632AD}" type="slidenum">
              <a:rPr lang="sl-SI"/>
              <a:pPr/>
              <a:t>48</a:t>
            </a:fld>
            <a:endParaRPr lang="sl-SI"/>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sl-SI" sz="140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24C1F724-95C9-4633-82A7-20E59A4632AD}" type="slidenum">
              <a:rPr lang="sl-SI"/>
              <a:pPr/>
              <a:t>49</a:t>
            </a:fld>
            <a:endParaRPr lang="sl-SI"/>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sl-SI" sz="14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24C1F724-95C9-4633-82A7-20E59A4632AD}" type="slidenum">
              <a:rPr lang="sl-SI"/>
              <a:pPr/>
              <a:t>5</a:t>
            </a:fld>
            <a:endParaRPr lang="sl-SI"/>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sl-SI" sz="14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24C1F724-95C9-4633-82A7-20E59A4632AD}" type="slidenum">
              <a:rPr lang="sl-SI"/>
              <a:pPr/>
              <a:t>6</a:t>
            </a:fld>
            <a:endParaRPr lang="sl-SI"/>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sl-SI" sz="14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24C1F724-95C9-4633-82A7-20E59A4632AD}" type="slidenum">
              <a:rPr lang="sl-SI"/>
              <a:pPr/>
              <a:t>7</a:t>
            </a:fld>
            <a:endParaRPr lang="sl-SI"/>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sl-SI" sz="140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24C1F724-95C9-4633-82A7-20E59A4632AD}" type="slidenum">
              <a:rPr lang="sl-SI"/>
              <a:pPr/>
              <a:t>8</a:t>
            </a:fld>
            <a:endParaRPr lang="sl-SI"/>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sl-SI" sz="14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24C1F724-95C9-4633-82A7-20E59A4632AD}" type="slidenum">
              <a:rPr lang="sl-SI"/>
              <a:pPr/>
              <a:t>9</a:t>
            </a:fld>
            <a:endParaRPr lang="sl-SI"/>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sl-SI" sz="14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Kliknite, če želite urediti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Kliknite, če želite urediti slog podnaslova matrice</a:t>
            </a:r>
            <a:endParaRPr lang="sl-SI"/>
          </a:p>
        </p:txBody>
      </p:sp>
      <p:sp>
        <p:nvSpPr>
          <p:cNvPr id="4" name="Ograda datuma 3"/>
          <p:cNvSpPr>
            <a:spLocks noGrp="1"/>
          </p:cNvSpPr>
          <p:nvPr>
            <p:ph type="dt" sz="half" idx="10"/>
          </p:nvPr>
        </p:nvSpPr>
        <p:spPr/>
        <p:txBody>
          <a:bodyPr/>
          <a:lstStyle/>
          <a:p>
            <a:pPr>
              <a:defRPr/>
            </a:pPr>
            <a:endParaRPr lang="sl-SI" dirty="0"/>
          </a:p>
        </p:txBody>
      </p:sp>
      <p:sp>
        <p:nvSpPr>
          <p:cNvPr id="5" name="Ograda noge 4"/>
          <p:cNvSpPr>
            <a:spLocks noGrp="1"/>
          </p:cNvSpPr>
          <p:nvPr>
            <p:ph type="ftr" sz="quarter" idx="11"/>
          </p:nvPr>
        </p:nvSpPr>
        <p:spPr/>
        <p:txBody>
          <a:bodyPr/>
          <a:lstStyle/>
          <a:p>
            <a:pPr>
              <a:defRPr/>
            </a:pPr>
            <a:endParaRPr lang="sl-SI" dirty="0"/>
          </a:p>
        </p:txBody>
      </p:sp>
      <p:sp>
        <p:nvSpPr>
          <p:cNvPr id="6" name="Ograda številke diapozitiva 5"/>
          <p:cNvSpPr>
            <a:spLocks noGrp="1"/>
          </p:cNvSpPr>
          <p:nvPr>
            <p:ph type="sldNum" sz="quarter" idx="12"/>
          </p:nvPr>
        </p:nvSpPr>
        <p:spPr/>
        <p:txBody>
          <a:bodyPr/>
          <a:lstStyle/>
          <a:p>
            <a:pPr>
              <a:defRPr/>
            </a:pPr>
            <a:fld id="{3E9B2B4F-A8A4-4CC7-836D-0D49339CFA9E}" type="slidenum">
              <a:rPr lang="sl-SI" smtClean="0"/>
              <a:pPr>
                <a:defRPr/>
              </a:pPr>
              <a:t>‹#›</a:t>
            </a:fld>
            <a:endParaRPr lang="sl-SI"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pPr>
              <a:defRPr/>
            </a:pPr>
            <a:endParaRPr lang="sl-SI" dirty="0"/>
          </a:p>
        </p:txBody>
      </p:sp>
      <p:sp>
        <p:nvSpPr>
          <p:cNvPr id="5" name="Ograda noge 4"/>
          <p:cNvSpPr>
            <a:spLocks noGrp="1"/>
          </p:cNvSpPr>
          <p:nvPr>
            <p:ph type="ftr" sz="quarter" idx="11"/>
          </p:nvPr>
        </p:nvSpPr>
        <p:spPr/>
        <p:txBody>
          <a:bodyPr/>
          <a:lstStyle/>
          <a:p>
            <a:pPr>
              <a:defRPr/>
            </a:pPr>
            <a:endParaRPr lang="sl-SI" dirty="0"/>
          </a:p>
        </p:txBody>
      </p:sp>
      <p:sp>
        <p:nvSpPr>
          <p:cNvPr id="6" name="Ograda številke diapozitiva 5"/>
          <p:cNvSpPr>
            <a:spLocks noGrp="1"/>
          </p:cNvSpPr>
          <p:nvPr>
            <p:ph type="sldNum" sz="quarter" idx="12"/>
          </p:nvPr>
        </p:nvSpPr>
        <p:spPr/>
        <p:txBody>
          <a:bodyPr/>
          <a:lstStyle/>
          <a:p>
            <a:pPr>
              <a:defRPr/>
            </a:pPr>
            <a:fld id="{9333E7BA-99B9-4349-8FC9-7537AB95E13D}" type="slidenum">
              <a:rPr lang="sl-SI" smtClean="0"/>
              <a:pPr>
                <a:defRPr/>
              </a:pPr>
              <a:t>‹#›</a:t>
            </a:fld>
            <a:endParaRPr lang="sl-SI"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pPr>
              <a:defRPr/>
            </a:pPr>
            <a:endParaRPr lang="sl-SI" dirty="0"/>
          </a:p>
        </p:txBody>
      </p:sp>
      <p:sp>
        <p:nvSpPr>
          <p:cNvPr id="5" name="Ograda noge 4"/>
          <p:cNvSpPr>
            <a:spLocks noGrp="1"/>
          </p:cNvSpPr>
          <p:nvPr>
            <p:ph type="ftr" sz="quarter" idx="11"/>
          </p:nvPr>
        </p:nvSpPr>
        <p:spPr/>
        <p:txBody>
          <a:bodyPr/>
          <a:lstStyle/>
          <a:p>
            <a:pPr>
              <a:defRPr/>
            </a:pPr>
            <a:endParaRPr lang="sl-SI" dirty="0"/>
          </a:p>
        </p:txBody>
      </p:sp>
      <p:sp>
        <p:nvSpPr>
          <p:cNvPr id="6" name="Ograda številke diapozitiva 5"/>
          <p:cNvSpPr>
            <a:spLocks noGrp="1"/>
          </p:cNvSpPr>
          <p:nvPr>
            <p:ph type="sldNum" sz="quarter" idx="12"/>
          </p:nvPr>
        </p:nvSpPr>
        <p:spPr/>
        <p:txBody>
          <a:bodyPr/>
          <a:lstStyle/>
          <a:p>
            <a:pPr>
              <a:defRPr/>
            </a:pPr>
            <a:fld id="{65700E8B-BC23-4B2B-BF7F-20655AA9BB12}" type="slidenum">
              <a:rPr lang="sl-SI" smtClean="0"/>
              <a:pPr>
                <a:defRPr/>
              </a:pPr>
              <a:t>‹#›</a:t>
            </a:fld>
            <a:endParaRPr lang="sl-SI"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idx="1"/>
          </p:nvPr>
        </p:nvSpPr>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pPr>
              <a:defRPr/>
            </a:pPr>
            <a:endParaRPr lang="sl-SI" dirty="0"/>
          </a:p>
        </p:txBody>
      </p:sp>
      <p:sp>
        <p:nvSpPr>
          <p:cNvPr id="5" name="Ograda noge 4"/>
          <p:cNvSpPr>
            <a:spLocks noGrp="1"/>
          </p:cNvSpPr>
          <p:nvPr>
            <p:ph type="ftr" sz="quarter" idx="11"/>
          </p:nvPr>
        </p:nvSpPr>
        <p:spPr/>
        <p:txBody>
          <a:bodyPr/>
          <a:lstStyle/>
          <a:p>
            <a:pPr>
              <a:defRPr/>
            </a:pPr>
            <a:endParaRPr lang="sl-SI" dirty="0"/>
          </a:p>
        </p:txBody>
      </p:sp>
      <p:sp>
        <p:nvSpPr>
          <p:cNvPr id="6" name="Ograda številke diapozitiva 5"/>
          <p:cNvSpPr>
            <a:spLocks noGrp="1"/>
          </p:cNvSpPr>
          <p:nvPr>
            <p:ph type="sldNum" sz="quarter" idx="12"/>
          </p:nvPr>
        </p:nvSpPr>
        <p:spPr/>
        <p:txBody>
          <a:bodyPr/>
          <a:lstStyle/>
          <a:p>
            <a:pPr>
              <a:defRPr/>
            </a:pPr>
            <a:fld id="{86C2D9CF-1E05-4C61-9275-54281058EDCA}" type="slidenum">
              <a:rPr lang="sl-SI" smtClean="0"/>
              <a:pPr>
                <a:defRPr/>
              </a:pPr>
              <a:t>‹#›</a:t>
            </a:fld>
            <a:endParaRPr lang="sl-SI"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Kliknite, če želite urediti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Kliknite, če želite urediti sloge besedila matrice</a:t>
            </a:r>
          </a:p>
        </p:txBody>
      </p:sp>
      <p:sp>
        <p:nvSpPr>
          <p:cNvPr id="4" name="Ograda datuma 3"/>
          <p:cNvSpPr>
            <a:spLocks noGrp="1"/>
          </p:cNvSpPr>
          <p:nvPr>
            <p:ph type="dt" sz="half" idx="10"/>
          </p:nvPr>
        </p:nvSpPr>
        <p:spPr/>
        <p:txBody>
          <a:bodyPr/>
          <a:lstStyle/>
          <a:p>
            <a:pPr>
              <a:defRPr/>
            </a:pPr>
            <a:endParaRPr lang="sl-SI" dirty="0"/>
          </a:p>
        </p:txBody>
      </p:sp>
      <p:sp>
        <p:nvSpPr>
          <p:cNvPr id="5" name="Ograda noge 4"/>
          <p:cNvSpPr>
            <a:spLocks noGrp="1"/>
          </p:cNvSpPr>
          <p:nvPr>
            <p:ph type="ftr" sz="quarter" idx="11"/>
          </p:nvPr>
        </p:nvSpPr>
        <p:spPr/>
        <p:txBody>
          <a:bodyPr/>
          <a:lstStyle/>
          <a:p>
            <a:pPr>
              <a:defRPr/>
            </a:pPr>
            <a:endParaRPr lang="sl-SI" dirty="0"/>
          </a:p>
        </p:txBody>
      </p:sp>
      <p:sp>
        <p:nvSpPr>
          <p:cNvPr id="6" name="Ograda številke diapozitiva 5"/>
          <p:cNvSpPr>
            <a:spLocks noGrp="1"/>
          </p:cNvSpPr>
          <p:nvPr>
            <p:ph type="sldNum" sz="quarter" idx="12"/>
          </p:nvPr>
        </p:nvSpPr>
        <p:spPr/>
        <p:txBody>
          <a:bodyPr/>
          <a:lstStyle/>
          <a:p>
            <a:pPr>
              <a:defRPr/>
            </a:pPr>
            <a:fld id="{5C234B96-74A8-421C-8662-9629D8A6CB37}" type="slidenum">
              <a:rPr lang="sl-SI" smtClean="0"/>
              <a:pPr>
                <a:defRPr/>
              </a:pPr>
              <a:t>‹#›</a:t>
            </a:fld>
            <a:endParaRPr lang="sl-SI"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p>
            <a:pPr>
              <a:defRPr/>
            </a:pPr>
            <a:endParaRPr lang="sl-SI" dirty="0"/>
          </a:p>
        </p:txBody>
      </p:sp>
      <p:sp>
        <p:nvSpPr>
          <p:cNvPr id="6" name="Ograda noge 5"/>
          <p:cNvSpPr>
            <a:spLocks noGrp="1"/>
          </p:cNvSpPr>
          <p:nvPr>
            <p:ph type="ftr" sz="quarter" idx="11"/>
          </p:nvPr>
        </p:nvSpPr>
        <p:spPr/>
        <p:txBody>
          <a:bodyPr/>
          <a:lstStyle/>
          <a:p>
            <a:pPr>
              <a:defRPr/>
            </a:pPr>
            <a:endParaRPr lang="sl-SI" dirty="0"/>
          </a:p>
        </p:txBody>
      </p:sp>
      <p:sp>
        <p:nvSpPr>
          <p:cNvPr id="7" name="Ograda številke diapozitiva 6"/>
          <p:cNvSpPr>
            <a:spLocks noGrp="1"/>
          </p:cNvSpPr>
          <p:nvPr>
            <p:ph type="sldNum" sz="quarter" idx="12"/>
          </p:nvPr>
        </p:nvSpPr>
        <p:spPr/>
        <p:txBody>
          <a:bodyPr/>
          <a:lstStyle/>
          <a:p>
            <a:pPr>
              <a:defRPr/>
            </a:pPr>
            <a:fld id="{6A21A210-0CB4-404D-B9E6-B30D17A7898A}" type="slidenum">
              <a:rPr lang="sl-SI" smtClean="0"/>
              <a:pPr>
                <a:defRPr/>
              </a:pPr>
              <a:t>‹#›</a:t>
            </a:fld>
            <a:endParaRPr lang="sl-SI"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p>
            <a:pPr>
              <a:defRPr/>
            </a:pPr>
            <a:endParaRPr lang="sl-SI" dirty="0"/>
          </a:p>
        </p:txBody>
      </p:sp>
      <p:sp>
        <p:nvSpPr>
          <p:cNvPr id="8" name="Ograda noge 7"/>
          <p:cNvSpPr>
            <a:spLocks noGrp="1"/>
          </p:cNvSpPr>
          <p:nvPr>
            <p:ph type="ftr" sz="quarter" idx="11"/>
          </p:nvPr>
        </p:nvSpPr>
        <p:spPr/>
        <p:txBody>
          <a:bodyPr/>
          <a:lstStyle/>
          <a:p>
            <a:pPr>
              <a:defRPr/>
            </a:pPr>
            <a:endParaRPr lang="sl-SI" dirty="0"/>
          </a:p>
        </p:txBody>
      </p:sp>
      <p:sp>
        <p:nvSpPr>
          <p:cNvPr id="9" name="Ograda številke diapozitiva 8"/>
          <p:cNvSpPr>
            <a:spLocks noGrp="1"/>
          </p:cNvSpPr>
          <p:nvPr>
            <p:ph type="sldNum" sz="quarter" idx="12"/>
          </p:nvPr>
        </p:nvSpPr>
        <p:spPr/>
        <p:txBody>
          <a:bodyPr/>
          <a:lstStyle/>
          <a:p>
            <a:pPr>
              <a:defRPr/>
            </a:pPr>
            <a:fld id="{51F51E5C-73BC-4D62-A656-41C4A60CC570}" type="slidenum">
              <a:rPr lang="sl-SI" smtClean="0"/>
              <a:pPr>
                <a:defRPr/>
              </a:pPr>
              <a:t>‹#›</a:t>
            </a:fld>
            <a:endParaRPr lang="sl-SI"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datuma 2"/>
          <p:cNvSpPr>
            <a:spLocks noGrp="1"/>
          </p:cNvSpPr>
          <p:nvPr>
            <p:ph type="dt" sz="half" idx="10"/>
          </p:nvPr>
        </p:nvSpPr>
        <p:spPr/>
        <p:txBody>
          <a:bodyPr/>
          <a:lstStyle/>
          <a:p>
            <a:pPr>
              <a:defRPr/>
            </a:pPr>
            <a:endParaRPr lang="sl-SI" dirty="0"/>
          </a:p>
        </p:txBody>
      </p:sp>
      <p:sp>
        <p:nvSpPr>
          <p:cNvPr id="4" name="Ograda noge 3"/>
          <p:cNvSpPr>
            <a:spLocks noGrp="1"/>
          </p:cNvSpPr>
          <p:nvPr>
            <p:ph type="ftr" sz="quarter" idx="11"/>
          </p:nvPr>
        </p:nvSpPr>
        <p:spPr/>
        <p:txBody>
          <a:bodyPr/>
          <a:lstStyle/>
          <a:p>
            <a:pPr>
              <a:defRPr/>
            </a:pPr>
            <a:endParaRPr lang="sl-SI" dirty="0"/>
          </a:p>
        </p:txBody>
      </p:sp>
      <p:sp>
        <p:nvSpPr>
          <p:cNvPr id="5" name="Ograda številke diapozitiva 4"/>
          <p:cNvSpPr>
            <a:spLocks noGrp="1"/>
          </p:cNvSpPr>
          <p:nvPr>
            <p:ph type="sldNum" sz="quarter" idx="12"/>
          </p:nvPr>
        </p:nvSpPr>
        <p:spPr/>
        <p:txBody>
          <a:bodyPr/>
          <a:lstStyle/>
          <a:p>
            <a:pPr>
              <a:defRPr/>
            </a:pPr>
            <a:fld id="{A82646F6-53BB-4F19-B64E-8E065AC7DEE8}" type="slidenum">
              <a:rPr lang="sl-SI" smtClean="0"/>
              <a:pPr>
                <a:defRPr/>
              </a:pPr>
              <a:t>‹#›</a:t>
            </a:fld>
            <a:endParaRPr lang="sl-SI"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pPr>
              <a:defRPr/>
            </a:pPr>
            <a:endParaRPr lang="sl-SI" dirty="0"/>
          </a:p>
        </p:txBody>
      </p:sp>
      <p:sp>
        <p:nvSpPr>
          <p:cNvPr id="3" name="Ograda noge 2"/>
          <p:cNvSpPr>
            <a:spLocks noGrp="1"/>
          </p:cNvSpPr>
          <p:nvPr>
            <p:ph type="ftr" sz="quarter" idx="11"/>
          </p:nvPr>
        </p:nvSpPr>
        <p:spPr/>
        <p:txBody>
          <a:bodyPr/>
          <a:lstStyle/>
          <a:p>
            <a:pPr>
              <a:defRPr/>
            </a:pPr>
            <a:endParaRPr lang="sl-SI" dirty="0"/>
          </a:p>
        </p:txBody>
      </p:sp>
      <p:sp>
        <p:nvSpPr>
          <p:cNvPr id="4" name="Ograda številke diapozitiva 3"/>
          <p:cNvSpPr>
            <a:spLocks noGrp="1"/>
          </p:cNvSpPr>
          <p:nvPr>
            <p:ph type="sldNum" sz="quarter" idx="12"/>
          </p:nvPr>
        </p:nvSpPr>
        <p:spPr/>
        <p:txBody>
          <a:bodyPr/>
          <a:lstStyle/>
          <a:p>
            <a:pPr>
              <a:defRPr/>
            </a:pPr>
            <a:fld id="{74D1B2FE-E182-4C10-B87B-95C099AF4AD0}" type="slidenum">
              <a:rPr lang="sl-SI" smtClean="0"/>
              <a:pPr>
                <a:defRPr/>
              </a:pPr>
              <a:t>‹#›</a:t>
            </a:fld>
            <a:endParaRPr lang="sl-SI"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Kliknite, če želite urediti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p>
            <a:pPr>
              <a:defRPr/>
            </a:pPr>
            <a:endParaRPr lang="sl-SI" dirty="0"/>
          </a:p>
        </p:txBody>
      </p:sp>
      <p:sp>
        <p:nvSpPr>
          <p:cNvPr id="6" name="Ograda noge 5"/>
          <p:cNvSpPr>
            <a:spLocks noGrp="1"/>
          </p:cNvSpPr>
          <p:nvPr>
            <p:ph type="ftr" sz="quarter" idx="11"/>
          </p:nvPr>
        </p:nvSpPr>
        <p:spPr/>
        <p:txBody>
          <a:bodyPr/>
          <a:lstStyle/>
          <a:p>
            <a:pPr>
              <a:defRPr/>
            </a:pPr>
            <a:endParaRPr lang="sl-SI" dirty="0"/>
          </a:p>
        </p:txBody>
      </p:sp>
      <p:sp>
        <p:nvSpPr>
          <p:cNvPr id="7" name="Ograda številke diapozitiva 6"/>
          <p:cNvSpPr>
            <a:spLocks noGrp="1"/>
          </p:cNvSpPr>
          <p:nvPr>
            <p:ph type="sldNum" sz="quarter" idx="12"/>
          </p:nvPr>
        </p:nvSpPr>
        <p:spPr/>
        <p:txBody>
          <a:bodyPr/>
          <a:lstStyle/>
          <a:p>
            <a:pPr>
              <a:defRPr/>
            </a:pPr>
            <a:fld id="{12B51441-8D3A-4D7E-85D8-FBA33E3E4803}" type="slidenum">
              <a:rPr lang="sl-SI" smtClean="0"/>
              <a:pPr>
                <a:defRPr/>
              </a:pPr>
              <a:t>‹#›</a:t>
            </a:fld>
            <a:endParaRPr lang="sl-SI"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Kliknite, če želite urediti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dirty="0"/>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p>
            <a:pPr>
              <a:defRPr/>
            </a:pPr>
            <a:endParaRPr lang="sl-SI" dirty="0"/>
          </a:p>
        </p:txBody>
      </p:sp>
      <p:sp>
        <p:nvSpPr>
          <p:cNvPr id="6" name="Ograda noge 5"/>
          <p:cNvSpPr>
            <a:spLocks noGrp="1"/>
          </p:cNvSpPr>
          <p:nvPr>
            <p:ph type="ftr" sz="quarter" idx="11"/>
          </p:nvPr>
        </p:nvSpPr>
        <p:spPr/>
        <p:txBody>
          <a:bodyPr/>
          <a:lstStyle/>
          <a:p>
            <a:pPr>
              <a:defRPr/>
            </a:pPr>
            <a:endParaRPr lang="sl-SI" dirty="0"/>
          </a:p>
        </p:txBody>
      </p:sp>
      <p:sp>
        <p:nvSpPr>
          <p:cNvPr id="7" name="Ograda številke diapozitiva 6"/>
          <p:cNvSpPr>
            <a:spLocks noGrp="1"/>
          </p:cNvSpPr>
          <p:nvPr>
            <p:ph type="sldNum" sz="quarter" idx="12"/>
          </p:nvPr>
        </p:nvSpPr>
        <p:spPr/>
        <p:txBody>
          <a:bodyPr/>
          <a:lstStyle/>
          <a:p>
            <a:pPr>
              <a:defRPr/>
            </a:pPr>
            <a:fld id="{D74E92F3-72E7-41A2-AECC-D6F33B1E6CAE}" type="slidenum">
              <a:rPr lang="sl-SI" smtClean="0"/>
              <a:pPr>
                <a:defRPr/>
              </a:pPr>
              <a:t>‹#›</a:t>
            </a:fld>
            <a:endParaRPr lang="sl-SI"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amma/>
                <a:shade val="63529"/>
                <a:invGamma/>
              </a:schemeClr>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sl-SI" dirty="0"/>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sl-SI" dirty="0"/>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10EB935-BE48-40D6-88D3-89DF327667DF}" type="slidenum">
              <a:rPr lang="sl-SI" smtClean="0"/>
              <a:pPr>
                <a:defRPr/>
              </a:pPr>
              <a:t>‹#›</a:t>
            </a:fld>
            <a:endParaRPr lang="sl-SI" dirty="0"/>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7.gi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0.gif"/><Relationship Id="rId5" Type="http://schemas.openxmlformats.org/officeDocument/2006/relationships/image" Target="../media/image19.gif"/><Relationship Id="rId4" Type="http://schemas.openxmlformats.org/officeDocument/2006/relationships/image" Target="../media/image18.gif"/></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hyperlink" Target="UPN-programiranje.pptx"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hyperlink" Target="UPN%20ProgramskiJezikC%20interno.doc"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ChangeArrowheads="1"/>
          </p:cNvSpPr>
          <p:nvPr/>
        </p:nvSpPr>
        <p:spPr bwMode="auto">
          <a:xfrm>
            <a:off x="142844" y="836712"/>
            <a:ext cx="8821644" cy="360040"/>
          </a:xfrm>
          <a:prstGeom prst="rect">
            <a:avLst/>
          </a:prstGeom>
          <a:noFill/>
          <a:ln w="9525">
            <a:noFill/>
            <a:miter lim="800000"/>
            <a:headEnd/>
            <a:tailEnd/>
          </a:ln>
        </p:spPr>
        <p:txBody>
          <a:bodyPr/>
          <a:lstStyle/>
          <a:p>
            <a:endParaRPr lang="sl-SI" i="1" dirty="0" smtClean="0"/>
          </a:p>
        </p:txBody>
      </p:sp>
      <p:sp>
        <p:nvSpPr>
          <p:cNvPr id="5" name="Naslov 1"/>
          <p:cNvSpPr txBox="1">
            <a:spLocks/>
          </p:cNvSpPr>
          <p:nvPr/>
        </p:nvSpPr>
        <p:spPr bwMode="auto">
          <a:xfrm>
            <a:off x="0" y="0"/>
            <a:ext cx="9144000" cy="512757"/>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rmAutofit/>
          </a:bodyPr>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sl-SI" sz="2000" b="0" i="0" u="none" strike="noStrike" kern="0" cap="none" spc="0" normalizeH="0" baseline="0" noProof="0" dirty="0" smtClean="0">
                <a:ln>
                  <a:noFill/>
                </a:ln>
                <a:solidFill>
                  <a:schemeClr val="lt1"/>
                </a:solidFill>
                <a:effectLst>
                  <a:outerShdw blurRad="38100" dist="38100" dir="2700000" algn="tl">
                    <a:srgbClr val="000000"/>
                  </a:outerShdw>
                </a:effectLst>
                <a:uLnTx/>
                <a:uFillTx/>
                <a:latin typeface="+mn-lt"/>
                <a:ea typeface="+mn-ea"/>
                <a:cs typeface="+mn-cs"/>
              </a:rPr>
              <a:t>	</a:t>
            </a:r>
            <a:r>
              <a:rPr kumimoji="0" lang="sl-SI" sz="2000" b="1" i="0" u="none" strike="noStrike" kern="0" cap="none" spc="0" normalizeH="0" baseline="0" noProof="0" dirty="0" smtClean="0">
                <a:ln>
                  <a:noFill/>
                </a:ln>
                <a:solidFill>
                  <a:schemeClr val="lt1"/>
                </a:solidFill>
                <a:effectLst>
                  <a:outerShdw blurRad="38100" dist="38100" dir="2700000" algn="tl">
                    <a:srgbClr val="000000"/>
                  </a:outerShdw>
                </a:effectLst>
                <a:uLnTx/>
                <a:uFillTx/>
                <a:latin typeface="+mn-lt"/>
                <a:ea typeface="+mn-ea"/>
                <a:cs typeface="+mn-cs"/>
              </a:rPr>
              <a:t>PROGRAMIRANJE V AVTOMATIKI</a:t>
            </a:r>
            <a:endParaRPr kumimoji="0" lang="sl-SI" sz="2000" b="1" i="1"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sp>
        <p:nvSpPr>
          <p:cNvPr id="7" name="Naslov 1"/>
          <p:cNvSpPr txBox="1">
            <a:spLocks/>
          </p:cNvSpPr>
          <p:nvPr/>
        </p:nvSpPr>
        <p:spPr bwMode="auto">
          <a:xfrm>
            <a:off x="0" y="476672"/>
            <a:ext cx="4500562" cy="285728"/>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Autofit/>
          </a:bodyPr>
          <a:lstStyle/>
          <a:p>
            <a:pPr lvl="0" eaLnBrk="0" fontAlgn="auto" hangingPunct="0">
              <a:spcAft>
                <a:spcPts val="0"/>
              </a:spcAft>
              <a:defRPr/>
            </a:pPr>
            <a:r>
              <a:rPr lang="sl-SI" b="1" noProof="0" dirty="0" smtClean="0"/>
              <a:t>Mikroračunalnik</a:t>
            </a:r>
            <a:endParaRPr kumimoji="0" lang="sl-SI" b="1" i="0"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pic>
        <p:nvPicPr>
          <p:cNvPr id="8" name="Slika 0" descr="logo Word.png"/>
          <p:cNvPicPr>
            <a:picLocks noChangeAspect="1" noChangeArrowheads="1"/>
          </p:cNvPicPr>
          <p:nvPr/>
        </p:nvPicPr>
        <p:blipFill>
          <a:blip r:embed="rId3" cstate="print"/>
          <a:srcRect/>
          <a:stretch>
            <a:fillRect/>
          </a:stretch>
        </p:blipFill>
        <p:spPr bwMode="auto">
          <a:xfrm>
            <a:off x="0" y="0"/>
            <a:ext cx="2219325" cy="500063"/>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2483768" y="980728"/>
            <a:ext cx="4200525" cy="5610225"/>
          </a:xfrm>
          <a:prstGeom prst="rect">
            <a:avLst/>
          </a:prstGeom>
          <a:noFill/>
          <a:ln w="9525">
            <a:noFill/>
            <a:miter lim="800000"/>
            <a:headEnd/>
            <a:tailEnd/>
          </a:ln>
        </p:spPr>
      </p:pic>
      <p:sp>
        <p:nvSpPr>
          <p:cNvPr id="9" name="Pravokotnik 8"/>
          <p:cNvSpPr/>
          <p:nvPr/>
        </p:nvSpPr>
        <p:spPr>
          <a:xfrm>
            <a:off x="5148064" y="620688"/>
            <a:ext cx="1512168" cy="369332"/>
          </a:xfrm>
          <a:prstGeom prst="rect">
            <a:avLst/>
          </a:prstGeom>
        </p:spPr>
        <p:txBody>
          <a:bodyPr wrap="square">
            <a:spAutoFit/>
          </a:bodyPr>
          <a:lstStyle/>
          <a:p>
            <a:r>
              <a:rPr lang="sl-SI" dirty="0" smtClean="0"/>
              <a:t>krmilne linije</a:t>
            </a:r>
            <a:endParaRPr lang="sl-SI" dirty="0"/>
          </a:p>
        </p:txBody>
      </p:sp>
      <p:sp>
        <p:nvSpPr>
          <p:cNvPr id="10" name="Pravokotnik 9"/>
          <p:cNvSpPr/>
          <p:nvPr/>
        </p:nvSpPr>
        <p:spPr>
          <a:xfrm>
            <a:off x="971600" y="2492896"/>
            <a:ext cx="1565920" cy="646331"/>
          </a:xfrm>
          <a:prstGeom prst="rect">
            <a:avLst/>
          </a:prstGeom>
        </p:spPr>
        <p:txBody>
          <a:bodyPr wrap="square">
            <a:spAutoFit/>
          </a:bodyPr>
          <a:lstStyle/>
          <a:p>
            <a:pPr algn="r"/>
            <a:r>
              <a:rPr lang="sl-SI" dirty="0" smtClean="0"/>
              <a:t>podatkovno</a:t>
            </a:r>
          </a:p>
          <a:p>
            <a:pPr algn="r"/>
            <a:r>
              <a:rPr lang="sl-SI" dirty="0" smtClean="0"/>
              <a:t>vodilo</a:t>
            </a:r>
            <a:endParaRPr lang="sl-SI" dirty="0"/>
          </a:p>
        </p:txBody>
      </p:sp>
      <p:sp>
        <p:nvSpPr>
          <p:cNvPr id="11" name="Pravokotnik 10"/>
          <p:cNvSpPr/>
          <p:nvPr/>
        </p:nvSpPr>
        <p:spPr>
          <a:xfrm>
            <a:off x="6660232" y="2564904"/>
            <a:ext cx="1277888" cy="646331"/>
          </a:xfrm>
          <a:prstGeom prst="rect">
            <a:avLst/>
          </a:prstGeom>
        </p:spPr>
        <p:txBody>
          <a:bodyPr wrap="square">
            <a:spAutoFit/>
          </a:bodyPr>
          <a:lstStyle/>
          <a:p>
            <a:r>
              <a:rPr lang="sl-SI" dirty="0" smtClean="0"/>
              <a:t>naslovno</a:t>
            </a:r>
          </a:p>
          <a:p>
            <a:r>
              <a:rPr lang="sl-SI" dirty="0" smtClean="0"/>
              <a:t>vodilo</a:t>
            </a:r>
            <a:endParaRPr lang="sl-SI" dirty="0"/>
          </a:p>
        </p:txBody>
      </p:sp>
      <p:sp>
        <p:nvSpPr>
          <p:cNvPr id="12" name="Pravokotnik 11"/>
          <p:cNvSpPr/>
          <p:nvPr/>
        </p:nvSpPr>
        <p:spPr>
          <a:xfrm>
            <a:off x="3995936" y="6488668"/>
            <a:ext cx="902811" cy="369332"/>
          </a:xfrm>
          <a:prstGeom prst="rect">
            <a:avLst/>
          </a:prstGeom>
        </p:spPr>
        <p:txBody>
          <a:bodyPr wrap="none">
            <a:spAutoFit/>
          </a:bodyPr>
          <a:lstStyle/>
          <a:p>
            <a:r>
              <a:rPr lang="sl-SI" dirty="0" smtClean="0"/>
              <a:t>okolica</a:t>
            </a:r>
            <a:endParaRPr lang="sl-SI" dirty="0"/>
          </a:p>
        </p:txBody>
      </p:sp>
      <p:sp>
        <p:nvSpPr>
          <p:cNvPr id="13" name="Zaokrožen pravokotni oblaček 12"/>
          <p:cNvSpPr/>
          <p:nvPr/>
        </p:nvSpPr>
        <p:spPr>
          <a:xfrm>
            <a:off x="395536" y="1196752"/>
            <a:ext cx="1584176" cy="576064"/>
          </a:xfrm>
          <a:prstGeom prst="wedgeRoundRectCallout">
            <a:avLst>
              <a:gd name="adj1" fmla="val 59736"/>
              <a:gd name="adj2" fmla="val 9060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smtClean="0"/>
              <a:t>MODEL</a:t>
            </a:r>
            <a:endParaRPr lang="sl-SI"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1"/>
          <p:cNvSpPr txBox="1">
            <a:spLocks/>
          </p:cNvSpPr>
          <p:nvPr/>
        </p:nvSpPr>
        <p:spPr bwMode="auto">
          <a:xfrm>
            <a:off x="0" y="0"/>
            <a:ext cx="9144000" cy="512757"/>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rmAutofit/>
          </a:bodyPr>
          <a:lstStyle/>
          <a:p>
            <a:pPr lvl="0" algn="ctr" eaLnBrk="0" fontAlgn="auto" hangingPunct="0">
              <a:spcAft>
                <a:spcPts val="0"/>
              </a:spcAft>
              <a:defRPr/>
            </a:pPr>
            <a:r>
              <a:rPr kumimoji="0" lang="sl-SI" sz="2000" b="0" i="0" u="none" strike="noStrike" kern="0" cap="none" spc="0" normalizeH="0" baseline="0" noProof="0" dirty="0" smtClean="0">
                <a:ln>
                  <a:noFill/>
                </a:ln>
                <a:solidFill>
                  <a:schemeClr val="lt1"/>
                </a:solidFill>
                <a:effectLst>
                  <a:outerShdw blurRad="38100" dist="38100" dir="2700000" algn="tl">
                    <a:srgbClr val="000000"/>
                  </a:outerShdw>
                </a:effectLst>
                <a:uLnTx/>
                <a:uFillTx/>
                <a:latin typeface="+mn-lt"/>
                <a:ea typeface="+mn-ea"/>
                <a:cs typeface="+mn-cs"/>
              </a:rPr>
              <a:t>	</a:t>
            </a:r>
            <a:r>
              <a:rPr lang="sl-SI" sz="2000" b="1" kern="0" dirty="0" smtClean="0">
                <a:effectLst>
                  <a:outerShdw blurRad="38100" dist="38100" dir="2700000" algn="tl">
                    <a:srgbClr val="000000"/>
                  </a:outerShdw>
                </a:effectLst>
              </a:rPr>
              <a:t> PROGRAMIRANJE V AVTOMATIKI</a:t>
            </a:r>
            <a:endParaRPr kumimoji="0" lang="sl-SI" sz="2000" b="1" i="1"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sp>
        <p:nvSpPr>
          <p:cNvPr id="7" name="Naslov 1"/>
          <p:cNvSpPr txBox="1">
            <a:spLocks/>
          </p:cNvSpPr>
          <p:nvPr/>
        </p:nvSpPr>
        <p:spPr bwMode="auto">
          <a:xfrm>
            <a:off x="0" y="476672"/>
            <a:ext cx="4500562" cy="285728"/>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Autofit/>
          </a:bodyPr>
          <a:lstStyle/>
          <a:p>
            <a:pPr lvl="0" eaLnBrk="0" fontAlgn="auto" hangingPunct="0">
              <a:spcAft>
                <a:spcPts val="0"/>
              </a:spcAft>
              <a:defRPr/>
            </a:pPr>
            <a:r>
              <a:rPr lang="sl-SI" b="1" dirty="0" smtClean="0"/>
              <a:t>Faze delovanja mikroprocesorjev</a:t>
            </a:r>
            <a:endParaRPr kumimoji="0" lang="sl-SI" b="1" i="0"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pic>
        <p:nvPicPr>
          <p:cNvPr id="8" name="Slika 0" descr="logo Word.png"/>
          <p:cNvPicPr>
            <a:picLocks noChangeAspect="1" noChangeArrowheads="1"/>
          </p:cNvPicPr>
          <p:nvPr/>
        </p:nvPicPr>
        <p:blipFill>
          <a:blip r:embed="rId3" cstate="print"/>
          <a:srcRect/>
          <a:stretch>
            <a:fillRect/>
          </a:stretch>
        </p:blipFill>
        <p:spPr bwMode="auto">
          <a:xfrm>
            <a:off x="0" y="0"/>
            <a:ext cx="2219325" cy="500063"/>
          </a:xfrm>
          <a:prstGeom prst="rect">
            <a:avLst/>
          </a:prstGeom>
          <a:noFill/>
          <a:ln w="9525">
            <a:noFill/>
            <a:miter lim="800000"/>
            <a:headEnd/>
            <a:tailEnd/>
          </a:ln>
        </p:spPr>
      </p:pic>
      <p:sp>
        <p:nvSpPr>
          <p:cNvPr id="9" name="Pravokotnik 8"/>
          <p:cNvSpPr/>
          <p:nvPr/>
        </p:nvSpPr>
        <p:spPr>
          <a:xfrm>
            <a:off x="251520" y="908720"/>
            <a:ext cx="2274982" cy="369332"/>
          </a:xfrm>
          <a:prstGeom prst="rect">
            <a:avLst/>
          </a:prstGeom>
        </p:spPr>
        <p:txBody>
          <a:bodyPr wrap="none">
            <a:spAutoFit/>
          </a:bodyPr>
          <a:lstStyle/>
          <a:p>
            <a:pPr indent="-457200">
              <a:buFont typeface="Arial" pitchFamily="34" charset="0"/>
              <a:buChar char="•"/>
            </a:pPr>
            <a:r>
              <a:rPr lang="sl-SI" b="1" u="sng" dirty="0" smtClean="0"/>
              <a:t>Izvršitev ukaza</a:t>
            </a:r>
            <a:endParaRPr lang="sl-SI" b="1" u="sng" dirty="0"/>
          </a:p>
        </p:txBody>
      </p:sp>
      <p:sp>
        <p:nvSpPr>
          <p:cNvPr id="10" name="Pravokotnik 9"/>
          <p:cNvSpPr/>
          <p:nvPr/>
        </p:nvSpPr>
        <p:spPr>
          <a:xfrm>
            <a:off x="467544" y="5325015"/>
            <a:ext cx="8424936" cy="1200329"/>
          </a:xfrm>
          <a:prstGeom prst="rect">
            <a:avLst/>
          </a:prstGeom>
        </p:spPr>
        <p:txBody>
          <a:bodyPr wrap="square">
            <a:spAutoFit/>
          </a:bodyPr>
          <a:lstStyle/>
          <a:p>
            <a:pPr marL="457200" indent="-457200">
              <a:buFont typeface="Wingdings" pitchFamily="2" charset="2"/>
              <a:buChar char="ü"/>
            </a:pPr>
            <a:r>
              <a:rPr lang="sl-SI" dirty="0" smtClean="0"/>
              <a:t>Običajno ukazi mikroprocesorja predstavljajo izvedbo neke aritmetične (matematične) ali </a:t>
            </a:r>
            <a:r>
              <a:rPr lang="pl-PL" dirty="0" smtClean="0"/>
              <a:t>logične operacije oz. premik nekega podatka iz </a:t>
            </a:r>
            <a:r>
              <a:rPr lang="sl-SI" dirty="0" smtClean="0"/>
              <a:t>enega mesta na drugega</a:t>
            </a:r>
          </a:p>
          <a:p>
            <a:pPr marL="457200" indent="-457200">
              <a:buFont typeface="Wingdings" pitchFamily="2" charset="2"/>
              <a:buChar char="ü"/>
            </a:pPr>
            <a:r>
              <a:rPr lang="sl-SI" dirty="0" smtClean="0"/>
              <a:t>Za izvedbo aritmetičnih in logičnih ukazov poskrbi ALE</a:t>
            </a:r>
            <a:endParaRPr lang="sl-SI" dirty="0"/>
          </a:p>
        </p:txBody>
      </p:sp>
      <p:pic>
        <p:nvPicPr>
          <p:cNvPr id="4098" name="Picture 2"/>
          <p:cNvPicPr>
            <a:picLocks noChangeAspect="1" noChangeArrowheads="1"/>
          </p:cNvPicPr>
          <p:nvPr/>
        </p:nvPicPr>
        <p:blipFill>
          <a:blip r:embed="rId4" cstate="print"/>
          <a:srcRect/>
          <a:stretch>
            <a:fillRect/>
          </a:stretch>
        </p:blipFill>
        <p:spPr bwMode="auto">
          <a:xfrm>
            <a:off x="1403648" y="1368223"/>
            <a:ext cx="6120680" cy="38079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1"/>
          <p:cNvSpPr txBox="1">
            <a:spLocks/>
          </p:cNvSpPr>
          <p:nvPr/>
        </p:nvSpPr>
        <p:spPr bwMode="auto">
          <a:xfrm>
            <a:off x="0" y="0"/>
            <a:ext cx="9144000" cy="512757"/>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rmAutofit/>
          </a:bodyPr>
          <a:lstStyle/>
          <a:p>
            <a:pPr lvl="0" algn="ctr" eaLnBrk="0" fontAlgn="auto" hangingPunct="0">
              <a:spcAft>
                <a:spcPts val="0"/>
              </a:spcAft>
              <a:defRPr/>
            </a:pPr>
            <a:r>
              <a:rPr kumimoji="0" lang="sl-SI" sz="2000" b="0" i="0" u="none" strike="noStrike" kern="0" cap="none" spc="0" normalizeH="0" baseline="0" noProof="0" dirty="0" smtClean="0">
                <a:ln>
                  <a:noFill/>
                </a:ln>
                <a:solidFill>
                  <a:schemeClr val="lt1"/>
                </a:solidFill>
                <a:effectLst>
                  <a:outerShdw blurRad="38100" dist="38100" dir="2700000" algn="tl">
                    <a:srgbClr val="000000"/>
                  </a:outerShdw>
                </a:effectLst>
                <a:uLnTx/>
                <a:uFillTx/>
                <a:latin typeface="+mn-lt"/>
                <a:ea typeface="+mn-ea"/>
                <a:cs typeface="+mn-cs"/>
              </a:rPr>
              <a:t>	</a:t>
            </a:r>
            <a:r>
              <a:rPr lang="sl-SI" sz="2000" b="1" kern="0" dirty="0" smtClean="0">
                <a:effectLst>
                  <a:outerShdw blurRad="38100" dist="38100" dir="2700000" algn="tl">
                    <a:srgbClr val="000000"/>
                  </a:outerShdw>
                </a:effectLst>
              </a:rPr>
              <a:t> PROGRAMIRANJE V AVTOMATIKI</a:t>
            </a:r>
            <a:endParaRPr kumimoji="0" lang="sl-SI" sz="2000" b="1" i="1"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sp>
        <p:nvSpPr>
          <p:cNvPr id="7" name="Naslov 1"/>
          <p:cNvSpPr txBox="1">
            <a:spLocks/>
          </p:cNvSpPr>
          <p:nvPr/>
        </p:nvSpPr>
        <p:spPr bwMode="auto">
          <a:xfrm>
            <a:off x="0" y="476672"/>
            <a:ext cx="4500562" cy="285728"/>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Autofit/>
          </a:bodyPr>
          <a:lstStyle/>
          <a:p>
            <a:pPr lvl="0" eaLnBrk="0" fontAlgn="auto" hangingPunct="0">
              <a:spcAft>
                <a:spcPts val="0"/>
              </a:spcAft>
              <a:defRPr/>
            </a:pPr>
            <a:r>
              <a:rPr lang="sl-SI" b="1" dirty="0" smtClean="0"/>
              <a:t>Faze delovanja mikroprocesorjev</a:t>
            </a:r>
            <a:endParaRPr kumimoji="0" lang="sl-SI" b="1" i="0"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pic>
        <p:nvPicPr>
          <p:cNvPr id="8" name="Slika 0" descr="logo Word.png"/>
          <p:cNvPicPr>
            <a:picLocks noChangeAspect="1" noChangeArrowheads="1"/>
          </p:cNvPicPr>
          <p:nvPr/>
        </p:nvPicPr>
        <p:blipFill>
          <a:blip r:embed="rId3" cstate="print"/>
          <a:srcRect/>
          <a:stretch>
            <a:fillRect/>
          </a:stretch>
        </p:blipFill>
        <p:spPr bwMode="auto">
          <a:xfrm>
            <a:off x="0" y="0"/>
            <a:ext cx="2219325" cy="500063"/>
          </a:xfrm>
          <a:prstGeom prst="rect">
            <a:avLst/>
          </a:prstGeom>
          <a:noFill/>
          <a:ln w="9525">
            <a:noFill/>
            <a:miter lim="800000"/>
            <a:headEnd/>
            <a:tailEnd/>
          </a:ln>
        </p:spPr>
      </p:pic>
      <p:sp>
        <p:nvSpPr>
          <p:cNvPr id="9" name="Pravokotnik 8"/>
          <p:cNvSpPr/>
          <p:nvPr/>
        </p:nvSpPr>
        <p:spPr>
          <a:xfrm>
            <a:off x="251520" y="908720"/>
            <a:ext cx="3236784" cy="369332"/>
          </a:xfrm>
          <a:prstGeom prst="rect">
            <a:avLst/>
          </a:prstGeom>
        </p:spPr>
        <p:txBody>
          <a:bodyPr wrap="none">
            <a:spAutoFit/>
          </a:bodyPr>
          <a:lstStyle/>
          <a:p>
            <a:pPr indent="-457200">
              <a:buFont typeface="Arial" pitchFamily="34" charset="0"/>
              <a:buChar char="•"/>
            </a:pPr>
            <a:r>
              <a:rPr lang="sl-SI" b="1" u="sng" dirty="0" smtClean="0"/>
              <a:t>Shranjevanje rezultatov</a:t>
            </a:r>
            <a:endParaRPr lang="sl-SI" b="1" u="sng" dirty="0"/>
          </a:p>
        </p:txBody>
      </p:sp>
      <p:sp>
        <p:nvSpPr>
          <p:cNvPr id="10" name="Pravokotnik 9"/>
          <p:cNvSpPr/>
          <p:nvPr/>
        </p:nvSpPr>
        <p:spPr>
          <a:xfrm>
            <a:off x="467544" y="5085184"/>
            <a:ext cx="8424936" cy="1200329"/>
          </a:xfrm>
          <a:prstGeom prst="rect">
            <a:avLst/>
          </a:prstGeom>
        </p:spPr>
        <p:txBody>
          <a:bodyPr wrap="square">
            <a:spAutoFit/>
          </a:bodyPr>
          <a:lstStyle/>
          <a:p>
            <a:pPr marL="457200" indent="-457200">
              <a:buFont typeface="Wingdings" pitchFamily="2" charset="2"/>
              <a:buChar char="ü"/>
            </a:pPr>
            <a:r>
              <a:rPr lang="pl-PL" dirty="0" smtClean="0"/>
              <a:t>Rezultat operacije mikroprocesorja je potrebno </a:t>
            </a:r>
            <a:r>
              <a:rPr lang="sl-SI" dirty="0" smtClean="0"/>
              <a:t>shraniti za nadaljnjo uporabo</a:t>
            </a:r>
          </a:p>
          <a:p>
            <a:pPr marL="457200" indent="-457200">
              <a:buFont typeface="Wingdings" pitchFamily="2" charset="2"/>
              <a:buChar char="ü"/>
            </a:pPr>
            <a:r>
              <a:rPr lang="pt-BR" dirty="0" smtClean="0"/>
              <a:t>Rezulta</a:t>
            </a:r>
            <a:r>
              <a:rPr lang="sl-SI" dirty="0" smtClean="0"/>
              <a:t>t</a:t>
            </a:r>
            <a:r>
              <a:rPr lang="pt-BR" dirty="0" smtClean="0"/>
              <a:t> operacije lahko shranimo ali v registrih ali</a:t>
            </a:r>
            <a:r>
              <a:rPr lang="sl-SI" dirty="0" smtClean="0"/>
              <a:t> v pomnilniku</a:t>
            </a:r>
          </a:p>
          <a:p>
            <a:pPr marL="457200" indent="-457200">
              <a:buFont typeface="Wingdings" pitchFamily="2" charset="2"/>
              <a:buChar char="ü"/>
            </a:pPr>
            <a:r>
              <a:rPr lang="sl-SI" dirty="0" smtClean="0"/>
              <a:t>Določeni ukazi zavržejo rezultat operacije in </a:t>
            </a:r>
            <a:r>
              <a:rPr lang="pl-PL" dirty="0" smtClean="0"/>
              <a:t>shranijo samo informacijo o tem kakšna je bila vrednost rezultata (enaka nič, pozitivna, </a:t>
            </a:r>
            <a:r>
              <a:rPr lang="sl-SI" dirty="0" smtClean="0"/>
              <a:t>negativna, ...)</a:t>
            </a:r>
            <a:endParaRPr lang="sl-SI" dirty="0"/>
          </a:p>
        </p:txBody>
      </p:sp>
      <p:pic>
        <p:nvPicPr>
          <p:cNvPr id="5122" name="Picture 2"/>
          <p:cNvPicPr>
            <a:picLocks noChangeAspect="1" noChangeArrowheads="1"/>
          </p:cNvPicPr>
          <p:nvPr/>
        </p:nvPicPr>
        <p:blipFill>
          <a:blip r:embed="rId4" cstate="print"/>
          <a:srcRect/>
          <a:stretch>
            <a:fillRect/>
          </a:stretch>
        </p:blipFill>
        <p:spPr bwMode="auto">
          <a:xfrm>
            <a:off x="1619672" y="1340768"/>
            <a:ext cx="5889330" cy="36724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42844" y="642918"/>
            <a:ext cx="6758038" cy="774720"/>
          </a:xfrm>
        </p:spPr>
        <p:txBody>
          <a:bodyPr>
            <a:normAutofit fontScale="90000"/>
          </a:bodyPr>
          <a:lstStyle/>
          <a:p>
            <a:pPr eaLnBrk="1" hangingPunct="1"/>
            <a:r>
              <a:rPr lang="sl-SI" sz="3200" dirty="0" smtClean="0">
                <a:effectLst/>
              </a:rPr>
              <a:t>Seštevanje dveh števil (procesor Pentium)</a:t>
            </a:r>
            <a:r>
              <a:rPr lang="sl-SI" sz="4000" dirty="0" smtClean="0">
                <a:effectLst/>
              </a:rPr>
              <a:t> </a:t>
            </a:r>
          </a:p>
        </p:txBody>
      </p:sp>
      <p:sp>
        <p:nvSpPr>
          <p:cNvPr id="52227" name="Rectangle 3"/>
          <p:cNvSpPr>
            <a:spLocks noChangeArrowheads="1"/>
          </p:cNvSpPr>
          <p:nvPr/>
        </p:nvSpPr>
        <p:spPr bwMode="auto">
          <a:xfrm>
            <a:off x="2411413" y="-249238"/>
            <a:ext cx="1130300" cy="0"/>
          </a:xfrm>
          <a:prstGeom prst="rect">
            <a:avLst/>
          </a:prstGeom>
          <a:noFill/>
          <a:ln w="9525">
            <a:noFill/>
            <a:miter lim="800000"/>
            <a:headEnd/>
            <a:tailEnd/>
          </a:ln>
        </p:spPr>
        <p:txBody>
          <a:bodyPr wrap="none">
            <a:spAutoFit/>
          </a:bodyPr>
          <a:lstStyle/>
          <a:p>
            <a:endParaRPr lang="sl-SI"/>
          </a:p>
        </p:txBody>
      </p:sp>
      <p:pic>
        <p:nvPicPr>
          <p:cNvPr id="52228" name="Picture 4"/>
          <p:cNvPicPr>
            <a:picLocks noChangeAspect="1" noChangeArrowheads="1"/>
          </p:cNvPicPr>
          <p:nvPr/>
        </p:nvPicPr>
        <p:blipFill>
          <a:blip r:embed="rId3" cstate="print"/>
          <a:srcRect/>
          <a:stretch>
            <a:fillRect/>
          </a:stretch>
        </p:blipFill>
        <p:spPr bwMode="auto">
          <a:xfrm>
            <a:off x="1547813" y="1341438"/>
            <a:ext cx="5649912" cy="5056187"/>
          </a:xfrm>
          <a:prstGeom prst="rect">
            <a:avLst/>
          </a:prstGeom>
          <a:noFill/>
          <a:ln w="9525">
            <a:noFill/>
            <a:miter lim="800000"/>
            <a:headEnd/>
            <a:tailEnd/>
          </a:ln>
        </p:spPr>
      </p:pic>
      <p:sp>
        <p:nvSpPr>
          <p:cNvPr id="52229" name="Line 5"/>
          <p:cNvSpPr>
            <a:spLocks noChangeShapeType="1"/>
          </p:cNvSpPr>
          <p:nvPr/>
        </p:nvSpPr>
        <p:spPr bwMode="auto">
          <a:xfrm>
            <a:off x="755650" y="2565400"/>
            <a:ext cx="533400" cy="0"/>
          </a:xfrm>
          <a:prstGeom prst="line">
            <a:avLst/>
          </a:prstGeom>
          <a:noFill/>
          <a:ln w="38100">
            <a:solidFill>
              <a:srgbClr val="FF0000"/>
            </a:solidFill>
            <a:round/>
            <a:headEnd/>
            <a:tailEnd type="triangle" w="med" len="med"/>
          </a:ln>
        </p:spPr>
        <p:txBody>
          <a:bodyPr/>
          <a:lstStyle/>
          <a:p>
            <a:endParaRPr lang="sl-SI"/>
          </a:p>
        </p:txBody>
      </p:sp>
      <p:sp>
        <p:nvSpPr>
          <p:cNvPr id="6" name="Naslov 1"/>
          <p:cNvSpPr txBox="1">
            <a:spLocks/>
          </p:cNvSpPr>
          <p:nvPr/>
        </p:nvSpPr>
        <p:spPr bwMode="auto">
          <a:xfrm>
            <a:off x="0" y="0"/>
            <a:ext cx="9144000" cy="512757"/>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rmAutofit/>
          </a:bodyPr>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sl-SI" sz="2000" b="0" i="0" u="none" strike="noStrike" kern="0" cap="none" spc="0" normalizeH="0" baseline="0" noProof="0" dirty="0" smtClean="0">
                <a:ln>
                  <a:noFill/>
                </a:ln>
                <a:solidFill>
                  <a:schemeClr val="lt1"/>
                </a:solidFill>
                <a:effectLst>
                  <a:outerShdw blurRad="38100" dist="38100" dir="2700000" algn="tl">
                    <a:srgbClr val="000000"/>
                  </a:outerShdw>
                </a:effectLst>
                <a:uLnTx/>
                <a:uFillTx/>
                <a:latin typeface="+mn-lt"/>
                <a:ea typeface="+mn-ea"/>
                <a:cs typeface="+mn-cs"/>
              </a:rPr>
              <a:t>	</a:t>
            </a:r>
            <a:r>
              <a:rPr kumimoji="0" lang="sl-SI" sz="2000" b="1" i="0" u="none" strike="noStrike" kern="0" cap="none" spc="0" normalizeH="0" baseline="0" noProof="0" dirty="0" smtClean="0">
                <a:ln>
                  <a:noFill/>
                </a:ln>
                <a:solidFill>
                  <a:schemeClr val="lt1"/>
                </a:solidFill>
                <a:effectLst>
                  <a:outerShdw blurRad="38100" dist="38100" dir="2700000" algn="tl">
                    <a:srgbClr val="000000"/>
                  </a:outerShdw>
                </a:effectLst>
                <a:uLnTx/>
                <a:uFillTx/>
                <a:latin typeface="+mn-lt"/>
                <a:ea typeface="+mn-ea"/>
                <a:cs typeface="+mn-cs"/>
              </a:rPr>
              <a:t>OSNOVE PROGRAMIRANJA</a:t>
            </a:r>
            <a:endParaRPr kumimoji="0" lang="sl-SI" sz="2000" b="1" i="0"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pic>
        <p:nvPicPr>
          <p:cNvPr id="7" name="Slika 0" descr="logo Word.png"/>
          <p:cNvPicPr>
            <a:picLocks noChangeAspect="1" noChangeArrowheads="1"/>
          </p:cNvPicPr>
          <p:nvPr/>
        </p:nvPicPr>
        <p:blipFill>
          <a:blip r:embed="rId4" cstate="print"/>
          <a:srcRect/>
          <a:stretch>
            <a:fillRect/>
          </a:stretch>
        </p:blipFill>
        <p:spPr bwMode="auto">
          <a:xfrm>
            <a:off x="0" y="0"/>
            <a:ext cx="2219325" cy="500063"/>
          </a:xfrm>
          <a:prstGeom prst="rect">
            <a:avLst/>
          </a:prstGeom>
          <a:noFill/>
          <a:ln w="9525">
            <a:noFill/>
            <a:miter lim="800000"/>
            <a:headEnd/>
            <a:tailEnd/>
          </a:ln>
        </p:spPr>
      </p:pic>
      <p:sp>
        <p:nvSpPr>
          <p:cNvPr id="8" name="Naslov 1"/>
          <p:cNvSpPr txBox="1">
            <a:spLocks/>
          </p:cNvSpPr>
          <p:nvPr/>
        </p:nvSpPr>
        <p:spPr bwMode="auto">
          <a:xfrm>
            <a:off x="4643438" y="500042"/>
            <a:ext cx="4500562" cy="285728"/>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rmAutofit fontScale="70000" lnSpcReduction="20000"/>
          </a:bodyPr>
          <a:lstStyle/>
          <a:p>
            <a:pPr marR="0" lvl="0" defTabSz="914400" rtl="0" eaLnBrk="0" fontAlgn="auto" latinLnBrk="0" hangingPunct="0">
              <a:lnSpc>
                <a:spcPct val="100000"/>
              </a:lnSpc>
              <a:spcBef>
                <a:spcPct val="0"/>
              </a:spcBef>
              <a:spcAft>
                <a:spcPts val="0"/>
              </a:spcAft>
              <a:buClrTx/>
              <a:buSzTx/>
              <a:buFontTx/>
              <a:buNone/>
              <a:defRPr/>
            </a:pPr>
            <a:r>
              <a:rPr lang="sl-SI" sz="2000" b="1" kern="0" dirty="0" smtClean="0">
                <a:effectLst>
                  <a:outerShdw blurRad="38100" dist="38100" dir="2700000" algn="tl">
                    <a:srgbClr val="000000"/>
                  </a:outerShdw>
                </a:effectLst>
              </a:rPr>
              <a:t>PROGRAMSKI JEZIKI IN RAČUNALNIK</a:t>
            </a:r>
            <a:endParaRPr kumimoji="0" lang="sl-SI" sz="2000" b="1" i="0"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14282" y="714356"/>
            <a:ext cx="5462595" cy="571520"/>
          </a:xfrm>
        </p:spPr>
        <p:txBody>
          <a:bodyPr>
            <a:normAutofit/>
          </a:bodyPr>
          <a:lstStyle/>
          <a:p>
            <a:pPr eaLnBrk="1" hangingPunct="1"/>
            <a:r>
              <a:rPr lang="sl-SI" sz="2900" dirty="0" smtClean="0"/>
              <a:t>Prvi ukaz: </a:t>
            </a:r>
            <a:r>
              <a:rPr lang="sl-SI" sz="2900" dirty="0" err="1" smtClean="0"/>
              <a:t>mov</a:t>
            </a:r>
            <a:r>
              <a:rPr lang="sl-SI" sz="2900" dirty="0" smtClean="0"/>
              <a:t> </a:t>
            </a:r>
            <a:r>
              <a:rPr lang="sl-SI" sz="2900" dirty="0" err="1" smtClean="0"/>
              <a:t>eax</a:t>
            </a:r>
            <a:r>
              <a:rPr lang="sl-SI" sz="2900" dirty="0" smtClean="0"/>
              <a:t>,</a:t>
            </a:r>
            <a:r>
              <a:rPr lang="en-US" sz="2900" dirty="0" smtClean="0"/>
              <a:t>[$0043F808]</a:t>
            </a:r>
            <a:r>
              <a:rPr lang="sl-SI" sz="2900" dirty="0" smtClean="0"/>
              <a:t> </a:t>
            </a:r>
          </a:p>
        </p:txBody>
      </p:sp>
      <p:sp>
        <p:nvSpPr>
          <p:cNvPr id="53251" name="Rectangle 3"/>
          <p:cNvSpPr>
            <a:spLocks noChangeArrowheads="1"/>
          </p:cNvSpPr>
          <p:nvPr/>
        </p:nvSpPr>
        <p:spPr bwMode="auto">
          <a:xfrm>
            <a:off x="2411413" y="-249238"/>
            <a:ext cx="1130300" cy="0"/>
          </a:xfrm>
          <a:prstGeom prst="rect">
            <a:avLst/>
          </a:prstGeom>
          <a:noFill/>
          <a:ln w="9525">
            <a:noFill/>
            <a:miter lim="800000"/>
            <a:headEnd/>
            <a:tailEnd/>
          </a:ln>
        </p:spPr>
        <p:txBody>
          <a:bodyPr wrap="none">
            <a:spAutoFit/>
          </a:bodyPr>
          <a:lstStyle/>
          <a:p>
            <a:endParaRPr lang="sl-SI"/>
          </a:p>
        </p:txBody>
      </p:sp>
      <p:sp>
        <p:nvSpPr>
          <p:cNvPr id="53252" name="Line 4"/>
          <p:cNvSpPr>
            <a:spLocks noChangeShapeType="1"/>
          </p:cNvSpPr>
          <p:nvPr/>
        </p:nvSpPr>
        <p:spPr bwMode="auto">
          <a:xfrm>
            <a:off x="755650" y="2852738"/>
            <a:ext cx="533400" cy="0"/>
          </a:xfrm>
          <a:prstGeom prst="line">
            <a:avLst/>
          </a:prstGeom>
          <a:noFill/>
          <a:ln w="38100">
            <a:solidFill>
              <a:srgbClr val="FF0000"/>
            </a:solidFill>
            <a:round/>
            <a:headEnd/>
            <a:tailEnd type="triangle" w="med" len="med"/>
          </a:ln>
        </p:spPr>
        <p:txBody>
          <a:bodyPr/>
          <a:lstStyle/>
          <a:p>
            <a:endParaRPr lang="sl-SI"/>
          </a:p>
        </p:txBody>
      </p:sp>
      <p:pic>
        <p:nvPicPr>
          <p:cNvPr id="53253" name="Picture 5"/>
          <p:cNvPicPr>
            <a:picLocks noChangeAspect="1" noChangeArrowheads="1"/>
          </p:cNvPicPr>
          <p:nvPr/>
        </p:nvPicPr>
        <p:blipFill>
          <a:blip r:embed="rId3" cstate="print"/>
          <a:srcRect/>
          <a:stretch>
            <a:fillRect/>
          </a:stretch>
        </p:blipFill>
        <p:spPr bwMode="auto">
          <a:xfrm>
            <a:off x="1547813" y="1268413"/>
            <a:ext cx="5268912" cy="5446735"/>
          </a:xfrm>
          <a:prstGeom prst="rect">
            <a:avLst/>
          </a:prstGeom>
          <a:noFill/>
          <a:ln w="9525">
            <a:noFill/>
            <a:miter lim="800000"/>
            <a:headEnd/>
            <a:tailEnd/>
          </a:ln>
        </p:spPr>
      </p:pic>
      <p:sp>
        <p:nvSpPr>
          <p:cNvPr id="6" name="Naslov 1"/>
          <p:cNvSpPr txBox="1">
            <a:spLocks/>
          </p:cNvSpPr>
          <p:nvPr/>
        </p:nvSpPr>
        <p:spPr bwMode="auto">
          <a:xfrm>
            <a:off x="0" y="0"/>
            <a:ext cx="9144000" cy="512757"/>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rmAutofit/>
          </a:bodyPr>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sl-SI" sz="2000" b="0" i="0" u="none" strike="noStrike" kern="0" cap="none" spc="0" normalizeH="0" baseline="0" noProof="0" dirty="0" smtClean="0">
                <a:ln>
                  <a:noFill/>
                </a:ln>
                <a:solidFill>
                  <a:schemeClr val="lt1"/>
                </a:solidFill>
                <a:effectLst>
                  <a:outerShdw blurRad="38100" dist="38100" dir="2700000" algn="tl">
                    <a:srgbClr val="000000"/>
                  </a:outerShdw>
                </a:effectLst>
                <a:uLnTx/>
                <a:uFillTx/>
                <a:latin typeface="+mn-lt"/>
                <a:ea typeface="+mn-ea"/>
                <a:cs typeface="+mn-cs"/>
              </a:rPr>
              <a:t>	</a:t>
            </a:r>
            <a:r>
              <a:rPr kumimoji="0" lang="sl-SI" sz="2000" b="1" i="0" u="none" strike="noStrike" kern="0" cap="none" spc="0" normalizeH="0" baseline="0" noProof="0" dirty="0" smtClean="0">
                <a:ln>
                  <a:noFill/>
                </a:ln>
                <a:solidFill>
                  <a:schemeClr val="lt1"/>
                </a:solidFill>
                <a:effectLst>
                  <a:outerShdw blurRad="38100" dist="38100" dir="2700000" algn="tl">
                    <a:srgbClr val="000000"/>
                  </a:outerShdw>
                </a:effectLst>
                <a:uLnTx/>
                <a:uFillTx/>
                <a:latin typeface="+mn-lt"/>
                <a:ea typeface="+mn-ea"/>
                <a:cs typeface="+mn-cs"/>
              </a:rPr>
              <a:t>OSNOVE PROGRAMIRANJA</a:t>
            </a:r>
            <a:endParaRPr kumimoji="0" lang="sl-SI" sz="2000" b="1" i="0"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pic>
        <p:nvPicPr>
          <p:cNvPr id="7" name="Slika 0" descr="logo Word.png"/>
          <p:cNvPicPr>
            <a:picLocks noChangeAspect="1" noChangeArrowheads="1"/>
          </p:cNvPicPr>
          <p:nvPr/>
        </p:nvPicPr>
        <p:blipFill>
          <a:blip r:embed="rId4" cstate="print"/>
          <a:srcRect/>
          <a:stretch>
            <a:fillRect/>
          </a:stretch>
        </p:blipFill>
        <p:spPr bwMode="auto">
          <a:xfrm>
            <a:off x="0" y="0"/>
            <a:ext cx="2219325" cy="500063"/>
          </a:xfrm>
          <a:prstGeom prst="rect">
            <a:avLst/>
          </a:prstGeom>
          <a:noFill/>
          <a:ln w="9525">
            <a:noFill/>
            <a:miter lim="800000"/>
            <a:headEnd/>
            <a:tailEnd/>
          </a:ln>
        </p:spPr>
      </p:pic>
      <p:sp>
        <p:nvSpPr>
          <p:cNvPr id="8" name="Naslov 1"/>
          <p:cNvSpPr txBox="1">
            <a:spLocks/>
          </p:cNvSpPr>
          <p:nvPr/>
        </p:nvSpPr>
        <p:spPr bwMode="auto">
          <a:xfrm>
            <a:off x="4643438" y="500042"/>
            <a:ext cx="4500562" cy="285728"/>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rmAutofit fontScale="70000" lnSpcReduction="20000"/>
          </a:bodyPr>
          <a:lstStyle/>
          <a:p>
            <a:pPr marR="0" lvl="0" defTabSz="914400" rtl="0" eaLnBrk="0" fontAlgn="auto" latinLnBrk="0" hangingPunct="0">
              <a:lnSpc>
                <a:spcPct val="100000"/>
              </a:lnSpc>
              <a:spcBef>
                <a:spcPct val="0"/>
              </a:spcBef>
              <a:spcAft>
                <a:spcPts val="0"/>
              </a:spcAft>
              <a:buClrTx/>
              <a:buSzTx/>
              <a:buFontTx/>
              <a:buNone/>
              <a:defRPr/>
            </a:pPr>
            <a:r>
              <a:rPr lang="sl-SI" sz="2000" b="1" kern="0" dirty="0" smtClean="0">
                <a:effectLst>
                  <a:outerShdw blurRad="38100" dist="38100" dir="2700000" algn="tl">
                    <a:srgbClr val="000000"/>
                  </a:outerShdw>
                </a:effectLst>
              </a:rPr>
              <a:t>PROGRAMSKI JEZIKI IN RAČUNALNIK</a:t>
            </a:r>
            <a:endParaRPr kumimoji="0" lang="sl-SI" sz="2000" b="1" i="0"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0" y="642918"/>
            <a:ext cx="5319719" cy="571520"/>
          </a:xfrm>
        </p:spPr>
        <p:txBody>
          <a:bodyPr>
            <a:normAutofit fontScale="90000"/>
          </a:bodyPr>
          <a:lstStyle/>
          <a:p>
            <a:pPr eaLnBrk="1" hangingPunct="1"/>
            <a:r>
              <a:rPr lang="sl-SI" sz="3200" dirty="0" smtClean="0">
                <a:effectLst/>
              </a:rPr>
              <a:t>Drugi ukaz: </a:t>
            </a:r>
            <a:r>
              <a:rPr lang="sl-SI" sz="3200" dirty="0" err="1" smtClean="0">
                <a:effectLst/>
              </a:rPr>
              <a:t>add</a:t>
            </a:r>
            <a:r>
              <a:rPr lang="sl-SI" sz="3200" dirty="0" smtClean="0">
                <a:effectLst/>
              </a:rPr>
              <a:t> </a:t>
            </a:r>
            <a:r>
              <a:rPr lang="sl-SI" sz="3200" dirty="0" err="1" smtClean="0">
                <a:effectLst/>
              </a:rPr>
              <a:t>eax</a:t>
            </a:r>
            <a:r>
              <a:rPr lang="sl-SI" sz="3200" dirty="0" smtClean="0">
                <a:effectLst/>
              </a:rPr>
              <a:t>,[$0043F810]</a:t>
            </a:r>
            <a:r>
              <a:rPr lang="sl-SI" sz="4000" dirty="0" smtClean="0">
                <a:effectLst/>
              </a:rPr>
              <a:t> </a:t>
            </a:r>
          </a:p>
        </p:txBody>
      </p:sp>
      <p:sp>
        <p:nvSpPr>
          <p:cNvPr id="54275" name="Rectangle 3"/>
          <p:cNvSpPr>
            <a:spLocks noChangeArrowheads="1"/>
          </p:cNvSpPr>
          <p:nvPr/>
        </p:nvSpPr>
        <p:spPr bwMode="auto">
          <a:xfrm>
            <a:off x="2411413" y="-249238"/>
            <a:ext cx="1130300" cy="0"/>
          </a:xfrm>
          <a:prstGeom prst="rect">
            <a:avLst/>
          </a:prstGeom>
          <a:noFill/>
          <a:ln w="9525">
            <a:noFill/>
            <a:miter lim="800000"/>
            <a:headEnd/>
            <a:tailEnd/>
          </a:ln>
        </p:spPr>
        <p:txBody>
          <a:bodyPr wrap="none">
            <a:spAutoFit/>
          </a:bodyPr>
          <a:lstStyle/>
          <a:p>
            <a:endParaRPr lang="sl-SI"/>
          </a:p>
        </p:txBody>
      </p:sp>
      <p:pic>
        <p:nvPicPr>
          <p:cNvPr id="54276" name="Picture 4"/>
          <p:cNvPicPr>
            <a:picLocks noChangeAspect="1" noChangeArrowheads="1"/>
          </p:cNvPicPr>
          <p:nvPr/>
        </p:nvPicPr>
        <p:blipFill>
          <a:blip r:embed="rId3" cstate="print"/>
          <a:srcRect/>
          <a:stretch>
            <a:fillRect/>
          </a:stretch>
        </p:blipFill>
        <p:spPr bwMode="auto">
          <a:xfrm>
            <a:off x="1763713" y="1196975"/>
            <a:ext cx="5935662" cy="5362575"/>
          </a:xfrm>
          <a:prstGeom prst="rect">
            <a:avLst/>
          </a:prstGeom>
          <a:noFill/>
          <a:ln w="9525">
            <a:noFill/>
            <a:miter lim="800000"/>
            <a:headEnd/>
            <a:tailEnd/>
          </a:ln>
        </p:spPr>
      </p:pic>
      <p:sp>
        <p:nvSpPr>
          <p:cNvPr id="54277" name="Line 5"/>
          <p:cNvSpPr>
            <a:spLocks noChangeShapeType="1"/>
          </p:cNvSpPr>
          <p:nvPr/>
        </p:nvSpPr>
        <p:spPr bwMode="auto">
          <a:xfrm>
            <a:off x="1042988" y="2997200"/>
            <a:ext cx="533400" cy="0"/>
          </a:xfrm>
          <a:prstGeom prst="line">
            <a:avLst/>
          </a:prstGeom>
          <a:noFill/>
          <a:ln w="38100">
            <a:solidFill>
              <a:srgbClr val="FF0000"/>
            </a:solidFill>
            <a:round/>
            <a:headEnd/>
            <a:tailEnd type="triangle" w="med" len="med"/>
          </a:ln>
        </p:spPr>
        <p:txBody>
          <a:bodyPr/>
          <a:lstStyle/>
          <a:p>
            <a:endParaRPr lang="sl-SI"/>
          </a:p>
        </p:txBody>
      </p:sp>
      <p:sp>
        <p:nvSpPr>
          <p:cNvPr id="6" name="Naslov 1"/>
          <p:cNvSpPr txBox="1">
            <a:spLocks/>
          </p:cNvSpPr>
          <p:nvPr/>
        </p:nvSpPr>
        <p:spPr bwMode="auto">
          <a:xfrm>
            <a:off x="0" y="0"/>
            <a:ext cx="9144000" cy="512757"/>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rmAutofit/>
          </a:bodyPr>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sl-SI" sz="2000" b="0" i="0" u="none" strike="noStrike" kern="0" cap="none" spc="0" normalizeH="0" baseline="0" noProof="0" dirty="0" smtClean="0">
                <a:ln>
                  <a:noFill/>
                </a:ln>
                <a:solidFill>
                  <a:schemeClr val="lt1"/>
                </a:solidFill>
                <a:effectLst>
                  <a:outerShdw blurRad="38100" dist="38100" dir="2700000" algn="tl">
                    <a:srgbClr val="000000"/>
                  </a:outerShdw>
                </a:effectLst>
                <a:uLnTx/>
                <a:uFillTx/>
                <a:latin typeface="+mn-lt"/>
                <a:ea typeface="+mn-ea"/>
                <a:cs typeface="+mn-cs"/>
              </a:rPr>
              <a:t>	</a:t>
            </a:r>
            <a:r>
              <a:rPr kumimoji="0" lang="sl-SI" sz="2000" b="1" i="0" u="none" strike="noStrike" kern="0" cap="none" spc="0" normalizeH="0" baseline="0" noProof="0" dirty="0" smtClean="0">
                <a:ln>
                  <a:noFill/>
                </a:ln>
                <a:solidFill>
                  <a:schemeClr val="lt1"/>
                </a:solidFill>
                <a:effectLst>
                  <a:outerShdw blurRad="38100" dist="38100" dir="2700000" algn="tl">
                    <a:srgbClr val="000000"/>
                  </a:outerShdw>
                </a:effectLst>
                <a:uLnTx/>
                <a:uFillTx/>
                <a:latin typeface="+mn-lt"/>
                <a:ea typeface="+mn-ea"/>
                <a:cs typeface="+mn-cs"/>
              </a:rPr>
              <a:t>OSNOVE PROGRAMIRANJA</a:t>
            </a:r>
            <a:endParaRPr kumimoji="0" lang="sl-SI" sz="2000" b="1" i="0"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pic>
        <p:nvPicPr>
          <p:cNvPr id="7" name="Slika 0" descr="logo Word.png"/>
          <p:cNvPicPr>
            <a:picLocks noChangeAspect="1" noChangeArrowheads="1"/>
          </p:cNvPicPr>
          <p:nvPr/>
        </p:nvPicPr>
        <p:blipFill>
          <a:blip r:embed="rId4" cstate="print"/>
          <a:srcRect/>
          <a:stretch>
            <a:fillRect/>
          </a:stretch>
        </p:blipFill>
        <p:spPr bwMode="auto">
          <a:xfrm>
            <a:off x="0" y="0"/>
            <a:ext cx="2219325" cy="500063"/>
          </a:xfrm>
          <a:prstGeom prst="rect">
            <a:avLst/>
          </a:prstGeom>
          <a:noFill/>
          <a:ln w="9525">
            <a:noFill/>
            <a:miter lim="800000"/>
            <a:headEnd/>
            <a:tailEnd/>
          </a:ln>
        </p:spPr>
      </p:pic>
      <p:sp>
        <p:nvSpPr>
          <p:cNvPr id="8" name="Naslov 1"/>
          <p:cNvSpPr txBox="1">
            <a:spLocks/>
          </p:cNvSpPr>
          <p:nvPr/>
        </p:nvSpPr>
        <p:spPr bwMode="auto">
          <a:xfrm>
            <a:off x="4643438" y="500042"/>
            <a:ext cx="4500562" cy="285728"/>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rmAutofit fontScale="70000" lnSpcReduction="20000"/>
          </a:bodyPr>
          <a:lstStyle/>
          <a:p>
            <a:pPr marR="0" lvl="0" defTabSz="914400" rtl="0" eaLnBrk="0" fontAlgn="auto" latinLnBrk="0" hangingPunct="0">
              <a:lnSpc>
                <a:spcPct val="100000"/>
              </a:lnSpc>
              <a:spcBef>
                <a:spcPct val="0"/>
              </a:spcBef>
              <a:spcAft>
                <a:spcPts val="0"/>
              </a:spcAft>
              <a:buClrTx/>
              <a:buSzTx/>
              <a:buFontTx/>
              <a:buNone/>
              <a:defRPr/>
            </a:pPr>
            <a:r>
              <a:rPr lang="sl-SI" sz="2000" b="1" kern="0" dirty="0" smtClean="0">
                <a:effectLst>
                  <a:outerShdw blurRad="38100" dist="38100" dir="2700000" algn="tl">
                    <a:srgbClr val="000000"/>
                  </a:outerShdw>
                </a:effectLst>
              </a:rPr>
              <a:t>PROGRAMSKI JEZIKI IN RAČUNALNIK</a:t>
            </a:r>
            <a:endParaRPr kumimoji="0" lang="sl-SI" sz="2000" b="1" i="0"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0" y="785794"/>
            <a:ext cx="5319720" cy="500082"/>
          </a:xfrm>
        </p:spPr>
        <p:txBody>
          <a:bodyPr>
            <a:normAutofit fontScale="90000"/>
          </a:bodyPr>
          <a:lstStyle/>
          <a:p>
            <a:pPr eaLnBrk="1" hangingPunct="1"/>
            <a:r>
              <a:rPr lang="sl-SI" sz="3200" dirty="0" smtClean="0">
                <a:effectLst/>
              </a:rPr>
              <a:t>Tretji ukaz: </a:t>
            </a:r>
            <a:r>
              <a:rPr lang="sl-SI" sz="3200" dirty="0" err="1" smtClean="0">
                <a:effectLst/>
              </a:rPr>
              <a:t>mov</a:t>
            </a:r>
            <a:r>
              <a:rPr lang="sl-SI" sz="3200" dirty="0" smtClean="0">
                <a:effectLst/>
              </a:rPr>
              <a:t> [$0043F80C],</a:t>
            </a:r>
            <a:r>
              <a:rPr lang="sl-SI" sz="3200" dirty="0" err="1" smtClean="0">
                <a:effectLst/>
              </a:rPr>
              <a:t>eax</a:t>
            </a:r>
            <a:r>
              <a:rPr lang="sl-SI" sz="4000" dirty="0" smtClean="0">
                <a:effectLst/>
              </a:rPr>
              <a:t> </a:t>
            </a:r>
          </a:p>
        </p:txBody>
      </p:sp>
      <p:sp>
        <p:nvSpPr>
          <p:cNvPr id="55299" name="Rectangle 3"/>
          <p:cNvSpPr>
            <a:spLocks noChangeArrowheads="1"/>
          </p:cNvSpPr>
          <p:nvPr/>
        </p:nvSpPr>
        <p:spPr bwMode="auto">
          <a:xfrm>
            <a:off x="2411413" y="-249238"/>
            <a:ext cx="1130300" cy="0"/>
          </a:xfrm>
          <a:prstGeom prst="rect">
            <a:avLst/>
          </a:prstGeom>
          <a:noFill/>
          <a:ln w="9525">
            <a:noFill/>
            <a:miter lim="800000"/>
            <a:headEnd/>
            <a:tailEnd/>
          </a:ln>
        </p:spPr>
        <p:txBody>
          <a:bodyPr wrap="none">
            <a:spAutoFit/>
          </a:bodyPr>
          <a:lstStyle/>
          <a:p>
            <a:endParaRPr lang="sl-SI"/>
          </a:p>
        </p:txBody>
      </p:sp>
      <p:pic>
        <p:nvPicPr>
          <p:cNvPr id="55300" name="Picture 4"/>
          <p:cNvPicPr>
            <a:picLocks noChangeAspect="1" noChangeArrowheads="1"/>
          </p:cNvPicPr>
          <p:nvPr/>
        </p:nvPicPr>
        <p:blipFill>
          <a:blip r:embed="rId3" cstate="print"/>
          <a:srcRect/>
          <a:stretch>
            <a:fillRect/>
          </a:stretch>
        </p:blipFill>
        <p:spPr bwMode="auto">
          <a:xfrm>
            <a:off x="1547813" y="1268413"/>
            <a:ext cx="5557837" cy="5256212"/>
          </a:xfrm>
          <a:prstGeom prst="rect">
            <a:avLst/>
          </a:prstGeom>
          <a:noFill/>
          <a:ln w="9525">
            <a:noFill/>
            <a:miter lim="800000"/>
            <a:headEnd/>
            <a:tailEnd/>
          </a:ln>
        </p:spPr>
      </p:pic>
      <p:sp>
        <p:nvSpPr>
          <p:cNvPr id="55301" name="Line 5"/>
          <p:cNvSpPr>
            <a:spLocks noChangeShapeType="1"/>
          </p:cNvSpPr>
          <p:nvPr/>
        </p:nvSpPr>
        <p:spPr bwMode="auto">
          <a:xfrm>
            <a:off x="827088" y="3213100"/>
            <a:ext cx="533400" cy="0"/>
          </a:xfrm>
          <a:prstGeom prst="line">
            <a:avLst/>
          </a:prstGeom>
          <a:noFill/>
          <a:ln w="38100">
            <a:solidFill>
              <a:srgbClr val="FF0000"/>
            </a:solidFill>
            <a:round/>
            <a:headEnd/>
            <a:tailEnd type="triangle" w="med" len="med"/>
          </a:ln>
        </p:spPr>
        <p:txBody>
          <a:bodyPr/>
          <a:lstStyle/>
          <a:p>
            <a:endParaRPr lang="sl-SI"/>
          </a:p>
        </p:txBody>
      </p:sp>
      <p:sp>
        <p:nvSpPr>
          <p:cNvPr id="6" name="Naslov 1"/>
          <p:cNvSpPr txBox="1">
            <a:spLocks/>
          </p:cNvSpPr>
          <p:nvPr/>
        </p:nvSpPr>
        <p:spPr bwMode="auto">
          <a:xfrm>
            <a:off x="0" y="0"/>
            <a:ext cx="9144000" cy="512757"/>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rmAutofit/>
          </a:bodyPr>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sl-SI" sz="2000" b="0" i="0" u="none" strike="noStrike" kern="0" cap="none" spc="0" normalizeH="0" baseline="0" noProof="0" dirty="0" smtClean="0">
                <a:ln>
                  <a:noFill/>
                </a:ln>
                <a:solidFill>
                  <a:schemeClr val="lt1"/>
                </a:solidFill>
                <a:effectLst>
                  <a:outerShdw blurRad="38100" dist="38100" dir="2700000" algn="tl">
                    <a:srgbClr val="000000"/>
                  </a:outerShdw>
                </a:effectLst>
                <a:uLnTx/>
                <a:uFillTx/>
                <a:latin typeface="+mn-lt"/>
                <a:ea typeface="+mn-ea"/>
                <a:cs typeface="+mn-cs"/>
              </a:rPr>
              <a:t>	</a:t>
            </a:r>
            <a:r>
              <a:rPr kumimoji="0" lang="sl-SI" sz="2000" b="1" i="0" u="none" strike="noStrike" kern="0" cap="none" spc="0" normalizeH="0" baseline="0" noProof="0" dirty="0" smtClean="0">
                <a:ln>
                  <a:noFill/>
                </a:ln>
                <a:solidFill>
                  <a:schemeClr val="lt1"/>
                </a:solidFill>
                <a:effectLst>
                  <a:outerShdw blurRad="38100" dist="38100" dir="2700000" algn="tl">
                    <a:srgbClr val="000000"/>
                  </a:outerShdw>
                </a:effectLst>
                <a:uLnTx/>
                <a:uFillTx/>
                <a:latin typeface="+mn-lt"/>
                <a:ea typeface="+mn-ea"/>
                <a:cs typeface="+mn-cs"/>
              </a:rPr>
              <a:t>OSNOVE PROGRAMIRANJA</a:t>
            </a:r>
            <a:endParaRPr kumimoji="0" lang="sl-SI" sz="2000" b="1" i="0"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pic>
        <p:nvPicPr>
          <p:cNvPr id="7" name="Slika 0" descr="logo Word.png"/>
          <p:cNvPicPr>
            <a:picLocks noChangeAspect="1" noChangeArrowheads="1"/>
          </p:cNvPicPr>
          <p:nvPr/>
        </p:nvPicPr>
        <p:blipFill>
          <a:blip r:embed="rId4" cstate="print"/>
          <a:srcRect/>
          <a:stretch>
            <a:fillRect/>
          </a:stretch>
        </p:blipFill>
        <p:spPr bwMode="auto">
          <a:xfrm>
            <a:off x="0" y="0"/>
            <a:ext cx="2219325" cy="500063"/>
          </a:xfrm>
          <a:prstGeom prst="rect">
            <a:avLst/>
          </a:prstGeom>
          <a:noFill/>
          <a:ln w="9525">
            <a:noFill/>
            <a:miter lim="800000"/>
            <a:headEnd/>
            <a:tailEnd/>
          </a:ln>
        </p:spPr>
      </p:pic>
      <p:sp>
        <p:nvSpPr>
          <p:cNvPr id="8" name="Naslov 1"/>
          <p:cNvSpPr txBox="1">
            <a:spLocks/>
          </p:cNvSpPr>
          <p:nvPr/>
        </p:nvSpPr>
        <p:spPr bwMode="auto">
          <a:xfrm>
            <a:off x="4643438" y="500042"/>
            <a:ext cx="4500562" cy="285728"/>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rmAutofit fontScale="70000" lnSpcReduction="20000"/>
          </a:bodyPr>
          <a:lstStyle/>
          <a:p>
            <a:pPr marR="0" lvl="0" defTabSz="914400" rtl="0" eaLnBrk="0" fontAlgn="auto" latinLnBrk="0" hangingPunct="0">
              <a:lnSpc>
                <a:spcPct val="100000"/>
              </a:lnSpc>
              <a:spcBef>
                <a:spcPct val="0"/>
              </a:spcBef>
              <a:spcAft>
                <a:spcPts val="0"/>
              </a:spcAft>
              <a:buClrTx/>
              <a:buSzTx/>
              <a:buFontTx/>
              <a:buNone/>
              <a:defRPr/>
            </a:pPr>
            <a:r>
              <a:rPr lang="sl-SI" sz="2000" b="1" kern="0" dirty="0" smtClean="0">
                <a:effectLst>
                  <a:outerShdw blurRad="38100" dist="38100" dir="2700000" algn="tl">
                    <a:srgbClr val="000000"/>
                  </a:outerShdw>
                </a:effectLst>
              </a:rPr>
              <a:t>PROGRAMSKI JEZIKI IN RAČUNALNIK</a:t>
            </a:r>
            <a:endParaRPr kumimoji="0" lang="sl-SI" sz="2000" b="1" i="0"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1"/>
          <p:cNvSpPr txBox="1">
            <a:spLocks/>
          </p:cNvSpPr>
          <p:nvPr/>
        </p:nvSpPr>
        <p:spPr bwMode="auto">
          <a:xfrm>
            <a:off x="0" y="0"/>
            <a:ext cx="9144000" cy="512757"/>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rmAutofit/>
          </a:bodyPr>
          <a:lstStyle/>
          <a:p>
            <a:pPr lvl="0" algn="ctr" eaLnBrk="0" fontAlgn="auto" hangingPunct="0">
              <a:spcAft>
                <a:spcPts val="0"/>
              </a:spcAft>
              <a:defRPr/>
            </a:pPr>
            <a:r>
              <a:rPr kumimoji="0" lang="sl-SI" sz="2000" b="0" i="0" u="none" strike="noStrike" kern="0" cap="none" spc="0" normalizeH="0" baseline="0" noProof="0" dirty="0" smtClean="0">
                <a:ln>
                  <a:noFill/>
                </a:ln>
                <a:solidFill>
                  <a:schemeClr val="lt1"/>
                </a:solidFill>
                <a:effectLst>
                  <a:outerShdw blurRad="38100" dist="38100" dir="2700000" algn="tl">
                    <a:srgbClr val="000000"/>
                  </a:outerShdw>
                </a:effectLst>
                <a:uLnTx/>
                <a:uFillTx/>
                <a:latin typeface="+mn-lt"/>
                <a:ea typeface="+mn-ea"/>
                <a:cs typeface="+mn-cs"/>
              </a:rPr>
              <a:t>	</a:t>
            </a:r>
            <a:r>
              <a:rPr lang="sl-SI" sz="2000" b="1" kern="0" dirty="0" smtClean="0">
                <a:effectLst>
                  <a:outerShdw blurRad="38100" dist="38100" dir="2700000" algn="tl">
                    <a:srgbClr val="000000"/>
                  </a:outerShdw>
                </a:effectLst>
              </a:rPr>
              <a:t> PROGRAMIRANJE V AVTOMATIKI</a:t>
            </a:r>
            <a:endParaRPr kumimoji="0" lang="sl-SI" sz="2000" b="1" i="1"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sp>
        <p:nvSpPr>
          <p:cNvPr id="7" name="Naslov 1"/>
          <p:cNvSpPr txBox="1">
            <a:spLocks/>
          </p:cNvSpPr>
          <p:nvPr/>
        </p:nvSpPr>
        <p:spPr bwMode="auto">
          <a:xfrm>
            <a:off x="0" y="476672"/>
            <a:ext cx="4500562" cy="285728"/>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Autofit/>
          </a:bodyPr>
          <a:lstStyle/>
          <a:p>
            <a:pPr lvl="0" eaLnBrk="0" fontAlgn="auto" hangingPunct="0">
              <a:spcAft>
                <a:spcPts val="0"/>
              </a:spcAft>
              <a:defRPr/>
            </a:pPr>
            <a:r>
              <a:rPr lang="sl-SI" b="1" dirty="0" err="1" smtClean="0"/>
              <a:t>Mikrokrmilnik</a:t>
            </a:r>
            <a:endParaRPr kumimoji="0" lang="sl-SI" b="1" i="0"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pic>
        <p:nvPicPr>
          <p:cNvPr id="8" name="Slika 0" descr="logo Word.png"/>
          <p:cNvPicPr>
            <a:picLocks noChangeAspect="1" noChangeArrowheads="1"/>
          </p:cNvPicPr>
          <p:nvPr/>
        </p:nvPicPr>
        <p:blipFill>
          <a:blip r:embed="rId3" cstate="print"/>
          <a:srcRect/>
          <a:stretch>
            <a:fillRect/>
          </a:stretch>
        </p:blipFill>
        <p:spPr bwMode="auto">
          <a:xfrm>
            <a:off x="0" y="0"/>
            <a:ext cx="2219325" cy="500063"/>
          </a:xfrm>
          <a:prstGeom prst="rect">
            <a:avLst/>
          </a:prstGeom>
          <a:noFill/>
          <a:ln w="9525">
            <a:noFill/>
            <a:miter lim="800000"/>
            <a:headEnd/>
            <a:tailEnd/>
          </a:ln>
        </p:spPr>
      </p:pic>
      <p:sp>
        <p:nvSpPr>
          <p:cNvPr id="9" name="Pravokotnik 8"/>
          <p:cNvSpPr/>
          <p:nvPr/>
        </p:nvSpPr>
        <p:spPr>
          <a:xfrm>
            <a:off x="107504" y="908720"/>
            <a:ext cx="2377574" cy="369332"/>
          </a:xfrm>
          <a:prstGeom prst="rect">
            <a:avLst/>
          </a:prstGeom>
        </p:spPr>
        <p:txBody>
          <a:bodyPr wrap="none">
            <a:spAutoFit/>
          </a:bodyPr>
          <a:lstStyle/>
          <a:p>
            <a:pPr indent="-457200"/>
            <a:r>
              <a:rPr lang="sl-SI" b="1" u="sng" dirty="0" smtClean="0"/>
              <a:t>Kaj je </a:t>
            </a:r>
            <a:r>
              <a:rPr lang="sl-SI" b="1" u="sng" dirty="0" err="1" smtClean="0"/>
              <a:t>mikrokrmilnik</a:t>
            </a:r>
            <a:endParaRPr lang="sl-SI" b="1" u="sng" dirty="0"/>
          </a:p>
        </p:txBody>
      </p:sp>
      <p:sp>
        <p:nvSpPr>
          <p:cNvPr id="11" name="Pravokotnik 10"/>
          <p:cNvSpPr/>
          <p:nvPr/>
        </p:nvSpPr>
        <p:spPr>
          <a:xfrm>
            <a:off x="107504" y="1268761"/>
            <a:ext cx="8928992" cy="2031325"/>
          </a:xfrm>
          <a:prstGeom prst="rect">
            <a:avLst/>
          </a:prstGeom>
        </p:spPr>
        <p:txBody>
          <a:bodyPr wrap="square">
            <a:spAutoFit/>
          </a:bodyPr>
          <a:lstStyle/>
          <a:p>
            <a:r>
              <a:rPr lang="sl-SI" dirty="0" err="1" smtClean="0"/>
              <a:t>Mikrokrmilnik</a:t>
            </a:r>
            <a:r>
              <a:rPr lang="sl-SI" dirty="0" smtClean="0"/>
              <a:t> (MCU) je mikroračunalnik, ki ima vse komponente mikroračunalnika vgrajene v istem čipu. Vsebuje:</a:t>
            </a:r>
          </a:p>
          <a:p>
            <a:pPr lvl="3" indent="-457200">
              <a:buFont typeface="Arial" pitchFamily="34" charset="0"/>
              <a:buChar char="•"/>
            </a:pPr>
            <a:r>
              <a:rPr lang="sl-SI" dirty="0" smtClean="0"/>
              <a:t>procesor</a:t>
            </a:r>
          </a:p>
          <a:p>
            <a:pPr lvl="3" indent="-457200">
              <a:buFont typeface="Arial" pitchFamily="34" charset="0"/>
              <a:buChar char="•"/>
            </a:pPr>
            <a:r>
              <a:rPr lang="sl-SI" dirty="0" smtClean="0"/>
              <a:t>spomin (RAM, ROM)</a:t>
            </a:r>
          </a:p>
          <a:p>
            <a:pPr lvl="3" indent="-457200">
              <a:buFont typeface="Arial" pitchFamily="34" charset="0"/>
              <a:buChar char="•"/>
            </a:pPr>
            <a:r>
              <a:rPr lang="sl-SI" dirty="0" smtClean="0"/>
              <a:t>I/O enote</a:t>
            </a:r>
          </a:p>
          <a:p>
            <a:r>
              <a:rPr lang="sl-SI" dirty="0" smtClean="0"/>
              <a:t>Poudarjena je integracija za razliko od mikroprocesorjev, kakršni so npr. tisti, ki jih najdemo v osrčju računalnikov.</a:t>
            </a:r>
          </a:p>
        </p:txBody>
      </p:sp>
      <p:pic>
        <p:nvPicPr>
          <p:cNvPr id="1026" name="Picture 2"/>
          <p:cNvPicPr>
            <a:picLocks noChangeAspect="1" noChangeArrowheads="1"/>
          </p:cNvPicPr>
          <p:nvPr/>
        </p:nvPicPr>
        <p:blipFill>
          <a:blip r:embed="rId4" cstate="print"/>
          <a:srcRect/>
          <a:stretch>
            <a:fillRect/>
          </a:stretch>
        </p:blipFill>
        <p:spPr bwMode="auto">
          <a:xfrm>
            <a:off x="1619672" y="3335418"/>
            <a:ext cx="6134692" cy="3405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1"/>
          <p:cNvSpPr txBox="1">
            <a:spLocks/>
          </p:cNvSpPr>
          <p:nvPr/>
        </p:nvSpPr>
        <p:spPr bwMode="auto">
          <a:xfrm>
            <a:off x="0" y="0"/>
            <a:ext cx="9144000" cy="512757"/>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rmAutofit/>
          </a:bodyPr>
          <a:lstStyle/>
          <a:p>
            <a:pPr lvl="0" algn="ctr" eaLnBrk="0" fontAlgn="auto" hangingPunct="0">
              <a:spcAft>
                <a:spcPts val="0"/>
              </a:spcAft>
              <a:defRPr/>
            </a:pPr>
            <a:r>
              <a:rPr kumimoji="0" lang="sl-SI" sz="2000" b="0" i="0" u="none" strike="noStrike" kern="0" cap="none" spc="0" normalizeH="0" baseline="0" noProof="0" dirty="0" smtClean="0">
                <a:ln>
                  <a:noFill/>
                </a:ln>
                <a:solidFill>
                  <a:schemeClr val="lt1"/>
                </a:solidFill>
                <a:effectLst>
                  <a:outerShdw blurRad="38100" dist="38100" dir="2700000" algn="tl">
                    <a:srgbClr val="000000"/>
                  </a:outerShdw>
                </a:effectLst>
                <a:uLnTx/>
                <a:uFillTx/>
                <a:latin typeface="+mn-lt"/>
                <a:ea typeface="+mn-ea"/>
                <a:cs typeface="+mn-cs"/>
              </a:rPr>
              <a:t>	</a:t>
            </a:r>
            <a:r>
              <a:rPr lang="sl-SI" sz="2000" b="1" kern="0" dirty="0" smtClean="0">
                <a:effectLst>
                  <a:outerShdw blurRad="38100" dist="38100" dir="2700000" algn="tl">
                    <a:srgbClr val="000000"/>
                  </a:outerShdw>
                </a:effectLst>
              </a:rPr>
              <a:t> PROGRAMIRANJE V AVTOMATIKI</a:t>
            </a:r>
            <a:endParaRPr kumimoji="0" lang="sl-SI" sz="2000" b="1" i="1"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sp>
        <p:nvSpPr>
          <p:cNvPr id="7" name="Naslov 1"/>
          <p:cNvSpPr txBox="1">
            <a:spLocks/>
          </p:cNvSpPr>
          <p:nvPr/>
        </p:nvSpPr>
        <p:spPr bwMode="auto">
          <a:xfrm>
            <a:off x="0" y="476672"/>
            <a:ext cx="4500562" cy="285728"/>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Autofit/>
          </a:bodyPr>
          <a:lstStyle/>
          <a:p>
            <a:pPr lvl="0" eaLnBrk="0" fontAlgn="auto" hangingPunct="0">
              <a:spcAft>
                <a:spcPts val="0"/>
              </a:spcAft>
              <a:defRPr/>
            </a:pPr>
            <a:r>
              <a:rPr lang="sl-SI" b="1" dirty="0" err="1" smtClean="0"/>
              <a:t>Mikrokrmilnik</a:t>
            </a:r>
            <a:r>
              <a:rPr lang="sl-SI" b="1" dirty="0" smtClean="0"/>
              <a:t> AT89C51RD2/ED2</a:t>
            </a:r>
            <a:endParaRPr kumimoji="0" lang="sl-SI" b="1" i="0"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pic>
        <p:nvPicPr>
          <p:cNvPr id="8" name="Slika 0" descr="logo Word.png"/>
          <p:cNvPicPr>
            <a:picLocks noChangeAspect="1" noChangeArrowheads="1"/>
          </p:cNvPicPr>
          <p:nvPr/>
        </p:nvPicPr>
        <p:blipFill>
          <a:blip r:embed="rId3" cstate="print"/>
          <a:srcRect/>
          <a:stretch>
            <a:fillRect/>
          </a:stretch>
        </p:blipFill>
        <p:spPr bwMode="auto">
          <a:xfrm>
            <a:off x="0" y="0"/>
            <a:ext cx="2219325" cy="500063"/>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179511" y="1340768"/>
            <a:ext cx="8787621" cy="4896544"/>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107504" y="836712"/>
            <a:ext cx="1552575" cy="1552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1"/>
          <p:cNvSpPr txBox="1">
            <a:spLocks/>
          </p:cNvSpPr>
          <p:nvPr/>
        </p:nvSpPr>
        <p:spPr bwMode="auto">
          <a:xfrm>
            <a:off x="0" y="0"/>
            <a:ext cx="9144000" cy="512757"/>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rmAutofit/>
          </a:bodyPr>
          <a:lstStyle/>
          <a:p>
            <a:pPr lvl="0" algn="ctr" eaLnBrk="0" fontAlgn="auto" hangingPunct="0">
              <a:spcAft>
                <a:spcPts val="0"/>
              </a:spcAft>
              <a:defRPr/>
            </a:pPr>
            <a:r>
              <a:rPr kumimoji="0" lang="sl-SI" sz="2000" b="0" i="0" u="none" strike="noStrike" kern="0" cap="none" spc="0" normalizeH="0" baseline="0" noProof="0" dirty="0" smtClean="0">
                <a:ln>
                  <a:noFill/>
                </a:ln>
                <a:solidFill>
                  <a:schemeClr val="lt1"/>
                </a:solidFill>
                <a:effectLst>
                  <a:outerShdw blurRad="38100" dist="38100" dir="2700000" algn="tl">
                    <a:srgbClr val="000000"/>
                  </a:outerShdw>
                </a:effectLst>
                <a:uLnTx/>
                <a:uFillTx/>
                <a:latin typeface="+mn-lt"/>
                <a:ea typeface="+mn-ea"/>
                <a:cs typeface="+mn-cs"/>
              </a:rPr>
              <a:t>	</a:t>
            </a:r>
            <a:r>
              <a:rPr lang="sl-SI" sz="2000" b="1" kern="0" dirty="0" smtClean="0">
                <a:effectLst>
                  <a:outerShdw blurRad="38100" dist="38100" dir="2700000" algn="tl">
                    <a:srgbClr val="000000"/>
                  </a:outerShdw>
                </a:effectLst>
              </a:rPr>
              <a:t> PROGRAMIRANJE V AVTOMATIKI</a:t>
            </a:r>
            <a:endParaRPr kumimoji="0" lang="sl-SI" sz="2000" b="1" i="1"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sp>
        <p:nvSpPr>
          <p:cNvPr id="7" name="Naslov 1"/>
          <p:cNvSpPr txBox="1">
            <a:spLocks/>
          </p:cNvSpPr>
          <p:nvPr/>
        </p:nvSpPr>
        <p:spPr bwMode="auto">
          <a:xfrm>
            <a:off x="0" y="476672"/>
            <a:ext cx="4500562" cy="285728"/>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Autofit/>
          </a:bodyPr>
          <a:lstStyle/>
          <a:p>
            <a:pPr lvl="0" eaLnBrk="0" fontAlgn="auto" hangingPunct="0">
              <a:spcAft>
                <a:spcPts val="0"/>
              </a:spcAft>
              <a:defRPr/>
            </a:pPr>
            <a:r>
              <a:rPr lang="sl-SI" b="1" dirty="0" smtClean="0"/>
              <a:t>Krmilni računalnik</a:t>
            </a:r>
            <a:endParaRPr kumimoji="0" lang="sl-SI" b="1" i="0"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pic>
        <p:nvPicPr>
          <p:cNvPr id="8" name="Slika 0" descr="logo Word.png"/>
          <p:cNvPicPr>
            <a:picLocks noChangeAspect="1" noChangeArrowheads="1"/>
          </p:cNvPicPr>
          <p:nvPr/>
        </p:nvPicPr>
        <p:blipFill>
          <a:blip r:embed="rId3" cstate="print"/>
          <a:srcRect/>
          <a:stretch>
            <a:fillRect/>
          </a:stretch>
        </p:blipFill>
        <p:spPr bwMode="auto">
          <a:xfrm>
            <a:off x="0" y="0"/>
            <a:ext cx="2219325" cy="500063"/>
          </a:xfrm>
          <a:prstGeom prst="rect">
            <a:avLst/>
          </a:prstGeom>
          <a:noFill/>
          <a:ln w="9525">
            <a:noFill/>
            <a:miter lim="800000"/>
            <a:headEnd/>
            <a:tailEnd/>
          </a:ln>
        </p:spPr>
      </p:pic>
      <p:sp>
        <p:nvSpPr>
          <p:cNvPr id="28" name="Pravokotnik 27"/>
          <p:cNvSpPr/>
          <p:nvPr/>
        </p:nvSpPr>
        <p:spPr>
          <a:xfrm>
            <a:off x="179512" y="836712"/>
            <a:ext cx="4104456" cy="3693319"/>
          </a:xfrm>
          <a:prstGeom prst="rect">
            <a:avLst/>
          </a:prstGeom>
        </p:spPr>
        <p:txBody>
          <a:bodyPr wrap="square">
            <a:spAutoFit/>
          </a:bodyPr>
          <a:lstStyle/>
          <a:p>
            <a:r>
              <a:rPr lang="sl-SI" b="1" u="sng" dirty="0" smtClean="0"/>
              <a:t>Krmilni računalniki ali programirljivi logični krmilniki</a:t>
            </a:r>
          </a:p>
          <a:p>
            <a:r>
              <a:rPr lang="sl-SI" dirty="0" smtClean="0"/>
              <a:t>Krmilni računalnik oziroma PLK predstavlja jedro avtomatiziranega sistema, s katerim lahko realiziramo različne funkcije vodenja. Programirljive logične krmilnike ali krmilne računalnike na primer uporabljamo za upravljanje industrijskih strojev v kovinarski industriji, upravljanje linij za skladanje izdelkov in analiziranje ter vodenje procesov v kemičnih tovarnah.</a:t>
            </a:r>
          </a:p>
        </p:txBody>
      </p:sp>
      <p:pic>
        <p:nvPicPr>
          <p:cNvPr id="1026" name="Picture 2"/>
          <p:cNvPicPr>
            <a:picLocks noChangeAspect="1" noChangeArrowheads="1"/>
          </p:cNvPicPr>
          <p:nvPr/>
        </p:nvPicPr>
        <p:blipFill>
          <a:blip r:embed="rId4" cstate="print"/>
          <a:srcRect l="22272" t="36446" r="16979" b="6675"/>
          <a:stretch>
            <a:fillRect/>
          </a:stretch>
        </p:blipFill>
        <p:spPr bwMode="auto">
          <a:xfrm>
            <a:off x="4067944" y="1340768"/>
            <a:ext cx="4922066" cy="2880320"/>
          </a:xfrm>
          <a:prstGeom prst="rect">
            <a:avLst/>
          </a:prstGeom>
          <a:noFill/>
          <a:ln w="9525">
            <a:noFill/>
            <a:miter lim="800000"/>
            <a:headEnd/>
            <a:tailEnd/>
          </a:ln>
        </p:spPr>
      </p:pic>
      <p:sp>
        <p:nvSpPr>
          <p:cNvPr id="9" name="Pravokotnik 8"/>
          <p:cNvSpPr/>
          <p:nvPr/>
        </p:nvSpPr>
        <p:spPr>
          <a:xfrm>
            <a:off x="179512" y="4437112"/>
            <a:ext cx="8784976" cy="2308324"/>
          </a:xfrm>
          <a:prstGeom prst="rect">
            <a:avLst/>
          </a:prstGeom>
        </p:spPr>
        <p:txBody>
          <a:bodyPr wrap="square">
            <a:spAutoFit/>
          </a:bodyPr>
          <a:lstStyle/>
          <a:p>
            <a:r>
              <a:rPr lang="sl-SI" dirty="0" smtClean="0"/>
              <a:t>Zgodovina krmilnih računalnikov sega v pozna šestdeseta leta. Glavni razlog za razvoj takšne naprave je bil predvsem drago vzdrževanje in odpravljanje težav na velikih sistemih implementiranih z relejsko tehniko. Prvi krmilni računalnik MODICON 084 (angl. </a:t>
            </a:r>
            <a:r>
              <a:rPr lang="sl-SI" dirty="0" err="1" smtClean="0"/>
              <a:t>Modular</a:t>
            </a:r>
            <a:r>
              <a:rPr lang="sl-SI" dirty="0" smtClean="0"/>
              <a:t> </a:t>
            </a:r>
            <a:r>
              <a:rPr lang="sl-SI" dirty="0" err="1" smtClean="0"/>
              <a:t>Digital</a:t>
            </a:r>
            <a:r>
              <a:rPr lang="sl-SI" dirty="0" smtClean="0"/>
              <a:t> </a:t>
            </a:r>
            <a:r>
              <a:rPr lang="sl-SI" dirty="0" err="1" smtClean="0"/>
              <a:t>Controller</a:t>
            </a:r>
            <a:r>
              <a:rPr lang="sl-SI" dirty="0" smtClean="0"/>
              <a:t>) so razvili v podjetju </a:t>
            </a:r>
            <a:r>
              <a:rPr lang="sl-SI" dirty="0" err="1" smtClean="0"/>
              <a:t>Belford</a:t>
            </a:r>
            <a:r>
              <a:rPr lang="sl-SI" dirty="0" smtClean="0"/>
              <a:t> </a:t>
            </a:r>
            <a:r>
              <a:rPr lang="sl-SI" dirty="0" err="1" smtClean="0"/>
              <a:t>Associates</a:t>
            </a:r>
            <a:r>
              <a:rPr lang="sl-SI" dirty="0" smtClean="0"/>
              <a:t> in je bil kasneje prvi, ki so ga proizvajali serijsko.</a:t>
            </a:r>
          </a:p>
          <a:p>
            <a:r>
              <a:rPr lang="sl-SI" dirty="0" smtClean="0"/>
              <a:t>Krmilni računalnik ima klasično strukturo. Poleg centralne procesne enote ga sestavljajo še štiri glavne enote: programski spomin, podatkovni spomin, vhodne in izhodne enote.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1"/>
          <p:cNvSpPr txBox="1">
            <a:spLocks/>
          </p:cNvSpPr>
          <p:nvPr/>
        </p:nvSpPr>
        <p:spPr bwMode="auto">
          <a:xfrm>
            <a:off x="0" y="0"/>
            <a:ext cx="9144000" cy="512757"/>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rmAutofit/>
          </a:bodyPr>
          <a:lstStyle/>
          <a:p>
            <a:pPr lvl="0" algn="ctr" eaLnBrk="0" fontAlgn="auto" hangingPunct="0">
              <a:spcAft>
                <a:spcPts val="0"/>
              </a:spcAft>
              <a:defRPr/>
            </a:pPr>
            <a:r>
              <a:rPr kumimoji="0" lang="sl-SI" sz="2000" b="0" i="0" u="none" strike="noStrike" kern="0" cap="none" spc="0" normalizeH="0" baseline="0" noProof="0" dirty="0" smtClean="0">
                <a:ln>
                  <a:noFill/>
                </a:ln>
                <a:solidFill>
                  <a:schemeClr val="lt1"/>
                </a:solidFill>
                <a:effectLst>
                  <a:outerShdw blurRad="38100" dist="38100" dir="2700000" algn="tl">
                    <a:srgbClr val="000000"/>
                  </a:outerShdw>
                </a:effectLst>
                <a:uLnTx/>
                <a:uFillTx/>
                <a:latin typeface="+mn-lt"/>
                <a:ea typeface="+mn-ea"/>
                <a:cs typeface="+mn-cs"/>
              </a:rPr>
              <a:t>	</a:t>
            </a:r>
            <a:r>
              <a:rPr lang="sl-SI" sz="2000" b="1" kern="0" dirty="0" smtClean="0">
                <a:effectLst>
                  <a:outerShdw blurRad="38100" dist="38100" dir="2700000" algn="tl">
                    <a:srgbClr val="000000"/>
                  </a:outerShdw>
                </a:effectLst>
              </a:rPr>
              <a:t> PROGRAMIRANJE V AVTOMATIKI</a:t>
            </a:r>
            <a:endParaRPr kumimoji="0" lang="sl-SI" sz="2000" b="1" i="1"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sp>
        <p:nvSpPr>
          <p:cNvPr id="7" name="Naslov 1"/>
          <p:cNvSpPr txBox="1">
            <a:spLocks/>
          </p:cNvSpPr>
          <p:nvPr/>
        </p:nvSpPr>
        <p:spPr bwMode="auto">
          <a:xfrm>
            <a:off x="0" y="476672"/>
            <a:ext cx="4500562" cy="285728"/>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Autofit/>
          </a:bodyPr>
          <a:lstStyle/>
          <a:p>
            <a:pPr lvl="0" eaLnBrk="0" fontAlgn="auto" hangingPunct="0">
              <a:spcAft>
                <a:spcPts val="0"/>
              </a:spcAft>
              <a:defRPr/>
            </a:pPr>
            <a:r>
              <a:rPr lang="sl-SI" b="1" dirty="0" smtClean="0"/>
              <a:t>Kaj je PLK</a:t>
            </a:r>
            <a:endParaRPr kumimoji="0" lang="sl-SI" b="1" i="0"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pic>
        <p:nvPicPr>
          <p:cNvPr id="8" name="Slika 0" descr="logo Word.png"/>
          <p:cNvPicPr>
            <a:picLocks noChangeAspect="1" noChangeArrowheads="1"/>
          </p:cNvPicPr>
          <p:nvPr/>
        </p:nvPicPr>
        <p:blipFill>
          <a:blip r:embed="rId3" cstate="print"/>
          <a:srcRect/>
          <a:stretch>
            <a:fillRect/>
          </a:stretch>
        </p:blipFill>
        <p:spPr bwMode="auto">
          <a:xfrm>
            <a:off x="0" y="0"/>
            <a:ext cx="2219325" cy="500063"/>
          </a:xfrm>
          <a:prstGeom prst="rect">
            <a:avLst/>
          </a:prstGeom>
          <a:noFill/>
          <a:ln w="9525">
            <a:noFill/>
            <a:miter lim="800000"/>
            <a:headEnd/>
            <a:tailEnd/>
          </a:ln>
        </p:spPr>
      </p:pic>
      <p:sp>
        <p:nvSpPr>
          <p:cNvPr id="6" name="Pravokotnik 5"/>
          <p:cNvSpPr/>
          <p:nvPr/>
        </p:nvSpPr>
        <p:spPr>
          <a:xfrm>
            <a:off x="107504" y="908720"/>
            <a:ext cx="8928992" cy="2585323"/>
          </a:xfrm>
          <a:prstGeom prst="rect">
            <a:avLst/>
          </a:prstGeom>
        </p:spPr>
        <p:txBody>
          <a:bodyPr wrap="square">
            <a:spAutoFit/>
          </a:bodyPr>
          <a:lstStyle/>
          <a:p>
            <a:r>
              <a:rPr lang="sl-SI" b="1" dirty="0" err="1" smtClean="0"/>
              <a:t>Programabilni</a:t>
            </a:r>
            <a:r>
              <a:rPr lang="sl-SI" b="1" dirty="0" smtClean="0"/>
              <a:t> logični krmilnik</a:t>
            </a:r>
            <a:r>
              <a:rPr lang="sl-SI" dirty="0" smtClean="0"/>
              <a:t> (</a:t>
            </a:r>
            <a:r>
              <a:rPr lang="sl-SI" i="1" dirty="0" err="1" smtClean="0"/>
              <a:t>Programmable</a:t>
            </a:r>
            <a:r>
              <a:rPr lang="sl-SI" i="1" dirty="0" smtClean="0"/>
              <a:t> </a:t>
            </a:r>
            <a:r>
              <a:rPr lang="sl-SI" i="1" dirty="0" err="1" smtClean="0"/>
              <a:t>Logic</a:t>
            </a:r>
            <a:r>
              <a:rPr lang="sl-SI" i="1" dirty="0" smtClean="0"/>
              <a:t> </a:t>
            </a:r>
            <a:r>
              <a:rPr lang="sl-SI" i="1" dirty="0" err="1" smtClean="0"/>
              <a:t>Controller</a:t>
            </a:r>
            <a:r>
              <a:rPr lang="sl-SI" i="1" dirty="0" smtClean="0"/>
              <a:t>, </a:t>
            </a:r>
            <a:r>
              <a:rPr lang="sl-SI" dirty="0" smtClean="0"/>
              <a:t>PLC) je industrijski računalniški nadzorni sistem, ki nenehno spremlja stanje vhodnih naprav ter na osnovi teh stanj in programa, napisanega s strani uporabnika, sprejema odločitve in upravlja z delovanjem izhodnih naprav. Učinkovitost proizvodnih linij, strojev ali drugih procesov se lahko močno izboljšajo ravno z uporabo tovrstnih naprav. </a:t>
            </a:r>
          </a:p>
          <a:p>
            <a:r>
              <a:rPr lang="sl-SI" dirty="0" smtClean="0"/>
              <a:t>Velika prednost pri uporabi PLK je možnost spreminjanja ali ponovitve postopka med samim zajemanjem in posredovanjem vhodnih informacij. Druga velika prednost PLK sistemov je njihova modularnost, kar pomeni, da si lahko uporabnik vsak sam zgradi nadzorni sistem, ki bo najbolje ustrezal njegovi uporabi.</a:t>
            </a:r>
            <a:endParaRPr lang="sl-SI" dirty="0"/>
          </a:p>
        </p:txBody>
      </p:sp>
      <p:pic>
        <p:nvPicPr>
          <p:cNvPr id="2050" name="Picture 2" descr="inside of a plc"/>
          <p:cNvPicPr>
            <a:picLocks noChangeAspect="1" noChangeArrowheads="1"/>
          </p:cNvPicPr>
          <p:nvPr/>
        </p:nvPicPr>
        <p:blipFill>
          <a:blip r:embed="rId4" cstate="print"/>
          <a:srcRect/>
          <a:stretch>
            <a:fillRect/>
          </a:stretch>
        </p:blipFill>
        <p:spPr bwMode="auto">
          <a:xfrm>
            <a:off x="3635896" y="3501008"/>
            <a:ext cx="5091092" cy="1450961"/>
          </a:xfrm>
          <a:prstGeom prst="rect">
            <a:avLst/>
          </a:prstGeom>
          <a:noFill/>
        </p:spPr>
      </p:pic>
      <p:sp>
        <p:nvSpPr>
          <p:cNvPr id="9" name="Pravokotnik 8"/>
          <p:cNvSpPr/>
          <p:nvPr/>
        </p:nvSpPr>
        <p:spPr>
          <a:xfrm>
            <a:off x="107504" y="4725144"/>
            <a:ext cx="8928992" cy="2031325"/>
          </a:xfrm>
          <a:prstGeom prst="rect">
            <a:avLst/>
          </a:prstGeom>
        </p:spPr>
        <p:txBody>
          <a:bodyPr wrap="square">
            <a:spAutoFit/>
          </a:bodyPr>
          <a:lstStyle/>
          <a:p>
            <a:r>
              <a:rPr lang="sl-SI" b="1" dirty="0" smtClean="0"/>
              <a:t>Centralna procesna enota</a:t>
            </a:r>
          </a:p>
          <a:p>
            <a:r>
              <a:rPr lang="sl-SI" dirty="0" smtClean="0"/>
              <a:t>vsebuje program, ki PLK-ju omogoča izvajanje naslednjih nalog:</a:t>
            </a:r>
          </a:p>
          <a:p>
            <a:pPr marL="342900" indent="-342900">
              <a:buFont typeface="Arial" pitchFamily="34" charset="0"/>
              <a:buChar char="•"/>
            </a:pPr>
            <a:r>
              <a:rPr lang="sl-SI" dirty="0" smtClean="0"/>
              <a:t>Izvršitev krmilnih ukazov iz uporabniškega programa - ta program je shranjen v stalnem spominu</a:t>
            </a:r>
          </a:p>
          <a:p>
            <a:pPr marL="342900" indent="-342900">
              <a:buFont typeface="Arial" pitchFamily="34" charset="0"/>
              <a:buChar char="•"/>
            </a:pPr>
            <a:r>
              <a:rPr lang="sl-SI" dirty="0" smtClean="0"/>
              <a:t>Komunikacijo z drugimi napravami; V/I napravami, </a:t>
            </a:r>
            <a:r>
              <a:rPr lang="sl-SI" dirty="0" err="1" smtClean="0"/>
              <a:t>napravami</a:t>
            </a:r>
            <a:r>
              <a:rPr lang="sl-SI" dirty="0" smtClean="0"/>
              <a:t> za programiranje, z omrežjem in tudi z drugimi PLK-ji</a:t>
            </a:r>
          </a:p>
          <a:p>
            <a:pPr marL="342900" indent="-342900">
              <a:buFont typeface="Arial" pitchFamily="34" charset="0"/>
              <a:buChar char="•"/>
            </a:pPr>
            <a:r>
              <a:rPr lang="sl-SI" dirty="0" smtClean="0"/>
              <a:t>Izvajanje vzdrževanja in diagnostike samega sistema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1"/>
          <p:cNvSpPr txBox="1">
            <a:spLocks/>
          </p:cNvSpPr>
          <p:nvPr/>
        </p:nvSpPr>
        <p:spPr bwMode="auto">
          <a:xfrm>
            <a:off x="0" y="0"/>
            <a:ext cx="9144000" cy="512757"/>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rmAutofit/>
          </a:bodyPr>
          <a:lstStyle/>
          <a:p>
            <a:pPr lvl="0" algn="ctr" eaLnBrk="0" fontAlgn="auto" hangingPunct="0">
              <a:spcAft>
                <a:spcPts val="0"/>
              </a:spcAft>
              <a:defRPr/>
            </a:pPr>
            <a:r>
              <a:rPr kumimoji="0" lang="sl-SI" sz="2000" b="0" i="0" u="none" strike="noStrike" kern="0" cap="none" spc="0" normalizeH="0" baseline="0" noProof="0" dirty="0" smtClean="0">
                <a:ln>
                  <a:noFill/>
                </a:ln>
                <a:solidFill>
                  <a:schemeClr val="lt1"/>
                </a:solidFill>
                <a:effectLst>
                  <a:outerShdw blurRad="38100" dist="38100" dir="2700000" algn="tl">
                    <a:srgbClr val="000000"/>
                  </a:outerShdw>
                </a:effectLst>
                <a:uLnTx/>
                <a:uFillTx/>
                <a:latin typeface="+mn-lt"/>
                <a:ea typeface="+mn-ea"/>
                <a:cs typeface="+mn-cs"/>
              </a:rPr>
              <a:t>	</a:t>
            </a:r>
            <a:r>
              <a:rPr lang="sl-SI" sz="2000" b="1" kern="0" dirty="0" smtClean="0">
                <a:effectLst>
                  <a:outerShdw blurRad="38100" dist="38100" dir="2700000" algn="tl">
                    <a:srgbClr val="000000"/>
                  </a:outerShdw>
                </a:effectLst>
              </a:rPr>
              <a:t> PROGRAMIRANJE V AVTOMATIKI</a:t>
            </a:r>
            <a:endParaRPr kumimoji="0" lang="sl-SI" sz="2000" b="1" i="1"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sp>
        <p:nvSpPr>
          <p:cNvPr id="7" name="Naslov 1"/>
          <p:cNvSpPr txBox="1">
            <a:spLocks/>
          </p:cNvSpPr>
          <p:nvPr/>
        </p:nvSpPr>
        <p:spPr bwMode="auto">
          <a:xfrm>
            <a:off x="0" y="476672"/>
            <a:ext cx="4500562" cy="285728"/>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Autofit/>
          </a:bodyPr>
          <a:lstStyle/>
          <a:p>
            <a:pPr lvl="0" eaLnBrk="0" fontAlgn="auto" hangingPunct="0">
              <a:spcAft>
                <a:spcPts val="0"/>
              </a:spcAft>
              <a:defRPr/>
            </a:pPr>
            <a:r>
              <a:rPr lang="sl-SI" b="1" dirty="0" smtClean="0"/>
              <a:t>Mikroračunalnik</a:t>
            </a:r>
            <a:endParaRPr kumimoji="0" lang="sl-SI" b="1" i="0"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pic>
        <p:nvPicPr>
          <p:cNvPr id="8" name="Slika 0" descr="logo Word.png"/>
          <p:cNvPicPr>
            <a:picLocks noChangeAspect="1" noChangeArrowheads="1"/>
          </p:cNvPicPr>
          <p:nvPr/>
        </p:nvPicPr>
        <p:blipFill>
          <a:blip r:embed="rId3" cstate="print"/>
          <a:srcRect/>
          <a:stretch>
            <a:fillRect/>
          </a:stretch>
        </p:blipFill>
        <p:spPr bwMode="auto">
          <a:xfrm>
            <a:off x="0" y="0"/>
            <a:ext cx="2219325" cy="500063"/>
          </a:xfrm>
          <a:prstGeom prst="rect">
            <a:avLst/>
          </a:prstGeom>
          <a:noFill/>
          <a:ln w="9525">
            <a:noFill/>
            <a:miter lim="800000"/>
            <a:headEnd/>
            <a:tailEnd/>
          </a:ln>
        </p:spPr>
      </p:pic>
      <p:sp>
        <p:nvSpPr>
          <p:cNvPr id="28" name="Pravokotnik 27"/>
          <p:cNvSpPr/>
          <p:nvPr/>
        </p:nvSpPr>
        <p:spPr>
          <a:xfrm>
            <a:off x="179512" y="980728"/>
            <a:ext cx="8784976" cy="2154436"/>
          </a:xfrm>
          <a:prstGeom prst="rect">
            <a:avLst/>
          </a:prstGeom>
        </p:spPr>
        <p:txBody>
          <a:bodyPr wrap="square">
            <a:spAutoFit/>
          </a:bodyPr>
          <a:lstStyle/>
          <a:p>
            <a:r>
              <a:rPr lang="sl-SI" b="1" dirty="0" smtClean="0"/>
              <a:t>Kaj je mikroračunalnik ?</a:t>
            </a:r>
          </a:p>
          <a:p>
            <a:endParaRPr lang="sl-SI" b="1" dirty="0" smtClean="0"/>
          </a:p>
          <a:p>
            <a:r>
              <a:rPr lang="pl-PL" dirty="0" smtClean="0"/>
              <a:t>Mikroračunalnik je računalnik zgrajen na osnovi </a:t>
            </a:r>
            <a:r>
              <a:rPr lang="sl-SI" dirty="0" smtClean="0"/>
              <a:t>mikroprocesorja. Sestavljajo ga:</a:t>
            </a:r>
          </a:p>
          <a:p>
            <a:pPr marL="540000" indent="-457200">
              <a:buFont typeface="Arial" pitchFamily="34" charset="0"/>
              <a:buChar char="•"/>
            </a:pPr>
            <a:r>
              <a:rPr lang="sl-SI" sz="2000" dirty="0" smtClean="0">
                <a:latin typeface="+mn-lt"/>
              </a:rPr>
              <a:t>mikroprocesor</a:t>
            </a:r>
          </a:p>
          <a:p>
            <a:pPr marL="540000" indent="-457200">
              <a:buFont typeface="Arial" pitchFamily="34" charset="0"/>
              <a:buChar char="•"/>
            </a:pPr>
            <a:r>
              <a:rPr lang="sl-SI" sz="2000" dirty="0" smtClean="0">
                <a:latin typeface="+mn-lt"/>
              </a:rPr>
              <a:t>programski pomnilnik</a:t>
            </a:r>
          </a:p>
          <a:p>
            <a:pPr marL="540000" indent="-457200">
              <a:buFont typeface="Arial" pitchFamily="34" charset="0"/>
              <a:buChar char="•"/>
            </a:pPr>
            <a:r>
              <a:rPr lang="sl-SI" sz="2000" dirty="0" smtClean="0">
                <a:latin typeface="+mn-lt"/>
              </a:rPr>
              <a:t>podatkovni pomnilnik</a:t>
            </a:r>
          </a:p>
          <a:p>
            <a:pPr marL="540000" indent="-457200">
              <a:buFont typeface="Arial" pitchFamily="34" charset="0"/>
              <a:buChar char="•"/>
            </a:pPr>
            <a:r>
              <a:rPr lang="sl-SI" sz="2000" dirty="0" smtClean="0">
                <a:latin typeface="+mn-lt"/>
              </a:rPr>
              <a:t>periferni vmesniki</a:t>
            </a:r>
          </a:p>
        </p:txBody>
      </p:sp>
      <p:sp>
        <p:nvSpPr>
          <p:cNvPr id="29" name="Pravokotnik 28"/>
          <p:cNvSpPr/>
          <p:nvPr/>
        </p:nvSpPr>
        <p:spPr>
          <a:xfrm>
            <a:off x="179512" y="3645024"/>
            <a:ext cx="8784976" cy="1908215"/>
          </a:xfrm>
          <a:prstGeom prst="rect">
            <a:avLst/>
          </a:prstGeom>
        </p:spPr>
        <p:txBody>
          <a:bodyPr wrap="square">
            <a:spAutoFit/>
          </a:bodyPr>
          <a:lstStyle/>
          <a:p>
            <a:r>
              <a:rPr lang="sl-SI" b="1" dirty="0" smtClean="0"/>
              <a:t>Mikroprocesor</a:t>
            </a:r>
          </a:p>
          <a:p>
            <a:pPr indent="-457200">
              <a:buFont typeface="Arial" pitchFamily="34" charset="0"/>
              <a:buChar char="•"/>
            </a:pPr>
            <a:r>
              <a:rPr lang="pl-PL" sz="2000" dirty="0" smtClean="0">
                <a:latin typeface="+mn-lt"/>
              </a:rPr>
              <a:t>je procesna enota računalnika izdelana na eni </a:t>
            </a:r>
            <a:r>
              <a:rPr lang="sl-SI" sz="2000" dirty="0" smtClean="0">
                <a:latin typeface="+mn-lt"/>
              </a:rPr>
              <a:t>silicijevi rezini</a:t>
            </a:r>
          </a:p>
          <a:p>
            <a:pPr indent="-457200">
              <a:buFont typeface="Arial" pitchFamily="34" charset="0"/>
              <a:buChar char="•"/>
            </a:pPr>
            <a:r>
              <a:rPr lang="pl-PL" sz="2000" dirty="0" smtClean="0">
                <a:latin typeface="+mn-lt"/>
              </a:rPr>
              <a:t>je integrirano digitalno vezje, ki deluje v taktu z uro</a:t>
            </a:r>
          </a:p>
          <a:p>
            <a:pPr indent="-457200">
              <a:buFont typeface="Arial" pitchFamily="34" charset="0"/>
              <a:buChar char="•"/>
            </a:pPr>
            <a:r>
              <a:rPr lang="sl-SI" sz="2000" dirty="0" smtClean="0">
                <a:latin typeface="+mn-lt"/>
              </a:rPr>
              <a:t>izvaja program tako, da sledi zaporedju vnaprej zapisanih ukazov</a:t>
            </a:r>
          </a:p>
          <a:p>
            <a:pPr marL="457200" indent="-457200">
              <a:buFont typeface="Arial" pitchFamily="34" charset="0"/>
              <a:buChar char="•"/>
            </a:pPr>
            <a:r>
              <a:rPr lang="sl-SI" sz="2000" dirty="0" smtClean="0">
                <a:latin typeface="+mn-lt"/>
              </a:rPr>
              <a:t>glede na trenutni ukaz, ki ga mora izvesti, generira množico krmilnih signalov s katerimi upravlja delovanje vseh komponent mikroračunalniškega sistema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1"/>
          <p:cNvSpPr txBox="1">
            <a:spLocks/>
          </p:cNvSpPr>
          <p:nvPr/>
        </p:nvSpPr>
        <p:spPr bwMode="auto">
          <a:xfrm>
            <a:off x="0" y="0"/>
            <a:ext cx="9144000" cy="512757"/>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rmAutofit/>
          </a:bodyPr>
          <a:lstStyle/>
          <a:p>
            <a:pPr lvl="0" algn="ctr" eaLnBrk="0" fontAlgn="auto" hangingPunct="0">
              <a:spcAft>
                <a:spcPts val="0"/>
              </a:spcAft>
              <a:defRPr/>
            </a:pPr>
            <a:r>
              <a:rPr kumimoji="0" lang="sl-SI" sz="2000" b="0" i="0" u="none" strike="noStrike" kern="0" cap="none" spc="0" normalizeH="0" baseline="0" noProof="0" dirty="0" smtClean="0">
                <a:ln>
                  <a:noFill/>
                </a:ln>
                <a:solidFill>
                  <a:schemeClr val="lt1"/>
                </a:solidFill>
                <a:effectLst>
                  <a:outerShdw blurRad="38100" dist="38100" dir="2700000" algn="tl">
                    <a:srgbClr val="000000"/>
                  </a:outerShdw>
                </a:effectLst>
                <a:uLnTx/>
                <a:uFillTx/>
                <a:latin typeface="+mn-lt"/>
                <a:ea typeface="+mn-ea"/>
                <a:cs typeface="+mn-cs"/>
              </a:rPr>
              <a:t>	</a:t>
            </a:r>
            <a:r>
              <a:rPr lang="sl-SI" sz="2000" b="1" kern="0" dirty="0" smtClean="0">
                <a:effectLst>
                  <a:outerShdw blurRad="38100" dist="38100" dir="2700000" algn="tl">
                    <a:srgbClr val="000000"/>
                  </a:outerShdw>
                </a:effectLst>
              </a:rPr>
              <a:t> PROGRAMIRANJE V AVTOMATIKI</a:t>
            </a:r>
            <a:endParaRPr kumimoji="0" lang="sl-SI" sz="2000" b="1" i="1"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sp>
        <p:nvSpPr>
          <p:cNvPr id="7" name="Naslov 1"/>
          <p:cNvSpPr txBox="1">
            <a:spLocks/>
          </p:cNvSpPr>
          <p:nvPr/>
        </p:nvSpPr>
        <p:spPr bwMode="auto">
          <a:xfrm>
            <a:off x="0" y="476672"/>
            <a:ext cx="4500562" cy="285728"/>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Autofit/>
          </a:bodyPr>
          <a:lstStyle/>
          <a:p>
            <a:pPr lvl="0" eaLnBrk="0" fontAlgn="auto" hangingPunct="0">
              <a:spcAft>
                <a:spcPts val="0"/>
              </a:spcAft>
              <a:defRPr/>
            </a:pPr>
            <a:r>
              <a:rPr lang="sl-SI" b="1" dirty="0" smtClean="0"/>
              <a:t>Kako deluje PLK</a:t>
            </a:r>
            <a:endParaRPr kumimoji="0" lang="sl-SI" b="1" i="0"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pic>
        <p:nvPicPr>
          <p:cNvPr id="8" name="Slika 0" descr="logo Word.png"/>
          <p:cNvPicPr>
            <a:picLocks noChangeAspect="1" noChangeArrowheads="1"/>
          </p:cNvPicPr>
          <p:nvPr/>
        </p:nvPicPr>
        <p:blipFill>
          <a:blip r:embed="rId3" cstate="print"/>
          <a:srcRect/>
          <a:stretch>
            <a:fillRect/>
          </a:stretch>
        </p:blipFill>
        <p:spPr bwMode="auto">
          <a:xfrm>
            <a:off x="0" y="0"/>
            <a:ext cx="2219325" cy="500063"/>
          </a:xfrm>
          <a:prstGeom prst="rect">
            <a:avLst/>
          </a:prstGeom>
          <a:noFill/>
          <a:ln w="9525">
            <a:noFill/>
            <a:miter lim="800000"/>
            <a:headEnd/>
            <a:tailEnd/>
          </a:ln>
        </p:spPr>
      </p:pic>
      <p:pic>
        <p:nvPicPr>
          <p:cNvPr id="93186" name="Picture 2" descr="programmable logic controller operation"/>
          <p:cNvPicPr>
            <a:picLocks noChangeAspect="1" noChangeArrowheads="1"/>
          </p:cNvPicPr>
          <p:nvPr/>
        </p:nvPicPr>
        <p:blipFill>
          <a:blip r:embed="rId4" cstate="print"/>
          <a:srcRect/>
          <a:stretch>
            <a:fillRect/>
          </a:stretch>
        </p:blipFill>
        <p:spPr bwMode="auto">
          <a:xfrm>
            <a:off x="6228184" y="908720"/>
            <a:ext cx="2524125" cy="2409826"/>
          </a:xfrm>
          <a:prstGeom prst="rect">
            <a:avLst/>
          </a:prstGeom>
          <a:noFill/>
        </p:spPr>
      </p:pic>
      <p:sp>
        <p:nvSpPr>
          <p:cNvPr id="11" name="Pravokotnik 10"/>
          <p:cNvSpPr/>
          <p:nvPr/>
        </p:nvSpPr>
        <p:spPr>
          <a:xfrm>
            <a:off x="107504" y="980728"/>
            <a:ext cx="6048672" cy="2308324"/>
          </a:xfrm>
          <a:prstGeom prst="rect">
            <a:avLst/>
          </a:prstGeom>
        </p:spPr>
        <p:txBody>
          <a:bodyPr wrap="square">
            <a:spAutoFit/>
          </a:bodyPr>
          <a:lstStyle/>
          <a:p>
            <a:pPr lvl="0" fontAlgn="auto">
              <a:spcBef>
                <a:spcPts val="0"/>
              </a:spcBef>
              <a:spcAft>
                <a:spcPts val="0"/>
              </a:spcAft>
            </a:pPr>
            <a:r>
              <a:rPr lang="sl-SI" b="1" dirty="0" smtClean="0"/>
              <a:t>Delovanje PLK-ja se odvija v š</a:t>
            </a:r>
            <a:r>
              <a:rPr lang="sv-SE" b="1" dirty="0" smtClean="0"/>
              <a:t>tir</a:t>
            </a:r>
            <a:r>
              <a:rPr lang="sl-SI" b="1" dirty="0" smtClean="0"/>
              <a:t>ih fazah, ki se izvajajo v ponavljajoči zanki:</a:t>
            </a:r>
          </a:p>
          <a:p>
            <a:pPr marL="342900" lvl="0" indent="-342900" fontAlgn="auto">
              <a:spcBef>
                <a:spcPts val="0"/>
              </a:spcBef>
              <a:spcAft>
                <a:spcPts val="0"/>
              </a:spcAft>
              <a:buFont typeface="+mj-lt"/>
              <a:buAutoNum type="arabicPeriod"/>
            </a:pPr>
            <a:endParaRPr lang="sl-SI" dirty="0" smtClean="0">
              <a:solidFill>
                <a:prstClr val="black"/>
              </a:solidFill>
              <a:latin typeface="Verdana"/>
            </a:endParaRPr>
          </a:p>
          <a:p>
            <a:pPr marL="342900" lvl="0" indent="-342900" fontAlgn="auto">
              <a:spcBef>
                <a:spcPts val="0"/>
              </a:spcBef>
              <a:spcAft>
                <a:spcPts val="0"/>
              </a:spcAft>
              <a:buFont typeface="+mj-lt"/>
              <a:buAutoNum type="arabicPeriod"/>
            </a:pPr>
            <a:r>
              <a:rPr lang="sl-SI" dirty="0" err="1" smtClean="0">
                <a:solidFill>
                  <a:prstClr val="black"/>
                </a:solidFill>
                <a:latin typeface="Arial" pitchFamily="34" charset="0"/>
                <a:cs typeface="Arial" pitchFamily="34" charset="0"/>
              </a:rPr>
              <a:t>Input</a:t>
            </a:r>
            <a:r>
              <a:rPr lang="sl-SI" dirty="0" smtClean="0">
                <a:solidFill>
                  <a:prstClr val="black"/>
                </a:solidFill>
                <a:latin typeface="Arial" pitchFamily="34" charset="0"/>
                <a:cs typeface="Arial" pitchFamily="34" charset="0"/>
              </a:rPr>
              <a:t> </a:t>
            </a:r>
            <a:r>
              <a:rPr lang="sl-SI" dirty="0" err="1" smtClean="0">
                <a:solidFill>
                  <a:prstClr val="black"/>
                </a:solidFill>
                <a:latin typeface="Arial" pitchFamily="34" charset="0"/>
                <a:cs typeface="Arial" pitchFamily="34" charset="0"/>
              </a:rPr>
              <a:t>Scan</a:t>
            </a:r>
            <a:r>
              <a:rPr lang="sl-SI" dirty="0" smtClean="0">
                <a:solidFill>
                  <a:prstClr val="black"/>
                </a:solidFill>
                <a:latin typeface="Arial" pitchFamily="34" charset="0"/>
                <a:cs typeface="Arial" pitchFamily="34" charset="0"/>
              </a:rPr>
              <a:t> – branje stanj vseh vhodnih naprav</a:t>
            </a:r>
          </a:p>
          <a:p>
            <a:pPr marL="342900" lvl="0" indent="-342900" fontAlgn="auto">
              <a:spcBef>
                <a:spcPts val="0"/>
              </a:spcBef>
              <a:spcAft>
                <a:spcPts val="0"/>
              </a:spcAft>
              <a:buFont typeface="+mj-lt"/>
              <a:buAutoNum type="arabicPeriod"/>
            </a:pPr>
            <a:r>
              <a:rPr lang="sl-SI" dirty="0" smtClean="0">
                <a:solidFill>
                  <a:prstClr val="black"/>
                </a:solidFill>
                <a:latin typeface="Arial" pitchFamily="34" charset="0"/>
                <a:cs typeface="Arial" pitchFamily="34" charset="0"/>
              </a:rPr>
              <a:t>Program </a:t>
            </a:r>
            <a:r>
              <a:rPr lang="sl-SI" dirty="0" err="1" smtClean="0">
                <a:solidFill>
                  <a:prstClr val="black"/>
                </a:solidFill>
                <a:latin typeface="Arial" pitchFamily="34" charset="0"/>
                <a:cs typeface="Arial" pitchFamily="34" charset="0"/>
              </a:rPr>
              <a:t>Scan</a:t>
            </a:r>
            <a:r>
              <a:rPr lang="sl-SI" dirty="0" smtClean="0">
                <a:solidFill>
                  <a:prstClr val="black"/>
                </a:solidFill>
                <a:latin typeface="Arial" pitchFamily="34" charset="0"/>
                <a:cs typeface="Arial" pitchFamily="34" charset="0"/>
              </a:rPr>
              <a:t> – izvršitev programske logike</a:t>
            </a:r>
          </a:p>
          <a:p>
            <a:pPr marL="342900" lvl="0" indent="-342900" fontAlgn="auto">
              <a:spcBef>
                <a:spcPts val="0"/>
              </a:spcBef>
              <a:spcAft>
                <a:spcPts val="0"/>
              </a:spcAft>
              <a:buFont typeface="+mj-lt"/>
              <a:buAutoNum type="arabicPeriod"/>
            </a:pPr>
            <a:r>
              <a:rPr lang="sl-SI" dirty="0" err="1" smtClean="0">
                <a:solidFill>
                  <a:prstClr val="black"/>
                </a:solidFill>
                <a:latin typeface="Arial" pitchFamily="34" charset="0"/>
                <a:cs typeface="Arial" pitchFamily="34" charset="0"/>
              </a:rPr>
              <a:t>Output</a:t>
            </a:r>
            <a:r>
              <a:rPr lang="sl-SI" dirty="0" smtClean="0">
                <a:solidFill>
                  <a:prstClr val="black"/>
                </a:solidFill>
                <a:latin typeface="Arial" pitchFamily="34" charset="0"/>
                <a:cs typeface="Arial" pitchFamily="34" charset="0"/>
              </a:rPr>
              <a:t> </a:t>
            </a:r>
            <a:r>
              <a:rPr lang="sl-SI" dirty="0" err="1" smtClean="0">
                <a:solidFill>
                  <a:prstClr val="black"/>
                </a:solidFill>
                <a:latin typeface="Arial" pitchFamily="34" charset="0"/>
                <a:cs typeface="Arial" pitchFamily="34" charset="0"/>
              </a:rPr>
              <a:t>Scan</a:t>
            </a:r>
            <a:r>
              <a:rPr lang="sl-SI" dirty="0" smtClean="0">
                <a:solidFill>
                  <a:prstClr val="black"/>
                </a:solidFill>
                <a:latin typeface="Arial" pitchFamily="34" charset="0"/>
                <a:cs typeface="Arial" pitchFamily="34" charset="0"/>
              </a:rPr>
              <a:t> – postavitev izhodov oz. krmiljenje naprav</a:t>
            </a:r>
          </a:p>
          <a:p>
            <a:pPr marL="342900" lvl="0" indent="-342900" fontAlgn="auto">
              <a:spcBef>
                <a:spcPts val="0"/>
              </a:spcBef>
              <a:spcAft>
                <a:spcPts val="0"/>
              </a:spcAft>
              <a:buFont typeface="+mj-lt"/>
              <a:buAutoNum type="arabicPeriod"/>
            </a:pPr>
            <a:r>
              <a:rPr lang="sl-SI" dirty="0" smtClean="0">
                <a:solidFill>
                  <a:prstClr val="black"/>
                </a:solidFill>
                <a:latin typeface="Arial" pitchFamily="34" charset="0"/>
                <a:cs typeface="Arial" pitchFamily="34" charset="0"/>
              </a:rPr>
              <a:t>Komunikacija in diagnostika sistema</a:t>
            </a:r>
          </a:p>
        </p:txBody>
      </p:sp>
      <p:pic>
        <p:nvPicPr>
          <p:cNvPr id="10242" name="Picture 2" descr="http://www.amci.com/tutorials/images/ladder-diagram.gif"/>
          <p:cNvPicPr>
            <a:picLocks noChangeAspect="1" noChangeArrowheads="1"/>
          </p:cNvPicPr>
          <p:nvPr/>
        </p:nvPicPr>
        <p:blipFill>
          <a:blip r:embed="rId5" cstate="print"/>
          <a:srcRect/>
          <a:stretch>
            <a:fillRect/>
          </a:stretch>
        </p:blipFill>
        <p:spPr bwMode="auto">
          <a:xfrm>
            <a:off x="251520" y="4005064"/>
            <a:ext cx="3962400" cy="2295526"/>
          </a:xfrm>
          <a:prstGeom prst="rect">
            <a:avLst/>
          </a:prstGeom>
          <a:noFill/>
        </p:spPr>
      </p:pic>
      <p:pic>
        <p:nvPicPr>
          <p:cNvPr id="10244" name="Picture 4" descr="http://www.amci.com/tutorials/images/function-block-diagram.gif"/>
          <p:cNvPicPr>
            <a:picLocks noChangeAspect="1" noChangeArrowheads="1"/>
          </p:cNvPicPr>
          <p:nvPr/>
        </p:nvPicPr>
        <p:blipFill>
          <a:blip r:embed="rId6" cstate="print"/>
          <a:srcRect/>
          <a:stretch>
            <a:fillRect/>
          </a:stretch>
        </p:blipFill>
        <p:spPr bwMode="auto">
          <a:xfrm>
            <a:off x="4644008" y="4005064"/>
            <a:ext cx="3962400" cy="1419226"/>
          </a:xfrm>
          <a:prstGeom prst="rect">
            <a:avLst/>
          </a:prstGeom>
          <a:noFill/>
        </p:spPr>
      </p:pic>
      <p:sp>
        <p:nvSpPr>
          <p:cNvPr id="12" name="Pravokotnik 11"/>
          <p:cNvSpPr/>
          <p:nvPr/>
        </p:nvSpPr>
        <p:spPr>
          <a:xfrm>
            <a:off x="107504" y="3573016"/>
            <a:ext cx="2672526" cy="369332"/>
          </a:xfrm>
          <a:prstGeom prst="rect">
            <a:avLst/>
          </a:prstGeom>
        </p:spPr>
        <p:txBody>
          <a:bodyPr wrap="none">
            <a:spAutoFit/>
          </a:bodyPr>
          <a:lstStyle/>
          <a:p>
            <a:pPr fontAlgn="auto">
              <a:spcBef>
                <a:spcPts val="0"/>
              </a:spcBef>
              <a:spcAft>
                <a:spcPts val="0"/>
              </a:spcAft>
            </a:pPr>
            <a:r>
              <a:rPr lang="sl-SI" b="1" u="sng" dirty="0" smtClean="0"/>
              <a:t>Programiranje PLK-jev</a:t>
            </a:r>
          </a:p>
        </p:txBody>
      </p:sp>
      <p:sp>
        <p:nvSpPr>
          <p:cNvPr id="14" name="Pravokotnik 13"/>
          <p:cNvSpPr/>
          <p:nvPr/>
        </p:nvSpPr>
        <p:spPr>
          <a:xfrm>
            <a:off x="251520" y="6237312"/>
            <a:ext cx="2214068" cy="338554"/>
          </a:xfrm>
          <a:prstGeom prst="rect">
            <a:avLst/>
          </a:prstGeom>
        </p:spPr>
        <p:txBody>
          <a:bodyPr wrap="none">
            <a:spAutoFit/>
          </a:bodyPr>
          <a:lstStyle/>
          <a:p>
            <a:r>
              <a:rPr lang="sl-SI" sz="1600" b="1" dirty="0" err="1" smtClean="0"/>
              <a:t>Ladder</a:t>
            </a:r>
            <a:r>
              <a:rPr lang="sl-SI" sz="1600" b="1" dirty="0" smtClean="0"/>
              <a:t> Diagram (LD)</a:t>
            </a:r>
            <a:endParaRPr lang="sl-SI" sz="1600" b="1" dirty="0"/>
          </a:p>
        </p:txBody>
      </p:sp>
      <p:sp>
        <p:nvSpPr>
          <p:cNvPr id="15" name="Pravokotnik 14"/>
          <p:cNvSpPr/>
          <p:nvPr/>
        </p:nvSpPr>
        <p:spPr>
          <a:xfrm>
            <a:off x="4644008" y="5517232"/>
            <a:ext cx="3159839" cy="338554"/>
          </a:xfrm>
          <a:prstGeom prst="rect">
            <a:avLst/>
          </a:prstGeom>
        </p:spPr>
        <p:txBody>
          <a:bodyPr wrap="none">
            <a:spAutoFit/>
          </a:bodyPr>
          <a:lstStyle/>
          <a:p>
            <a:r>
              <a:rPr lang="sl-SI" sz="1600" b="1" dirty="0" err="1" smtClean="0"/>
              <a:t>Function</a:t>
            </a:r>
            <a:r>
              <a:rPr lang="sl-SI" sz="1600" b="1" dirty="0" smtClean="0"/>
              <a:t> </a:t>
            </a:r>
            <a:r>
              <a:rPr lang="sl-SI" sz="1600" b="1" dirty="0" err="1" smtClean="0"/>
              <a:t>Block</a:t>
            </a:r>
            <a:r>
              <a:rPr lang="sl-SI" sz="1600" b="1" dirty="0" smtClean="0"/>
              <a:t> Diagram (FBD)</a:t>
            </a:r>
            <a:endParaRPr lang="sl-SI" sz="1600" b="1" dirty="0"/>
          </a:p>
        </p:txBody>
      </p:sp>
      <p:sp>
        <p:nvSpPr>
          <p:cNvPr id="16" name="Pravokotnik 15"/>
          <p:cNvSpPr/>
          <p:nvPr/>
        </p:nvSpPr>
        <p:spPr>
          <a:xfrm>
            <a:off x="4644008" y="5805264"/>
            <a:ext cx="2142702" cy="338554"/>
          </a:xfrm>
          <a:prstGeom prst="rect">
            <a:avLst/>
          </a:prstGeom>
        </p:spPr>
        <p:txBody>
          <a:bodyPr wrap="none">
            <a:spAutoFit/>
          </a:bodyPr>
          <a:lstStyle/>
          <a:p>
            <a:r>
              <a:rPr lang="sl-SI" sz="1600" b="1" dirty="0" err="1" smtClean="0"/>
              <a:t>Structured</a:t>
            </a:r>
            <a:r>
              <a:rPr lang="sl-SI" sz="1600" b="1" dirty="0" smtClean="0"/>
              <a:t> </a:t>
            </a:r>
            <a:r>
              <a:rPr lang="sl-SI" sz="1600" b="1" dirty="0" err="1" smtClean="0"/>
              <a:t>Text</a:t>
            </a:r>
            <a:r>
              <a:rPr lang="sl-SI" sz="1600" b="1" dirty="0" smtClean="0"/>
              <a:t> (ST)</a:t>
            </a:r>
            <a:endParaRPr lang="sl-SI" sz="1600" b="1" dirty="0"/>
          </a:p>
        </p:txBody>
      </p:sp>
      <p:sp>
        <p:nvSpPr>
          <p:cNvPr id="18" name="Pravokotnik 17"/>
          <p:cNvSpPr/>
          <p:nvPr/>
        </p:nvSpPr>
        <p:spPr>
          <a:xfrm>
            <a:off x="4644008" y="6093296"/>
            <a:ext cx="2047355" cy="338554"/>
          </a:xfrm>
          <a:prstGeom prst="rect">
            <a:avLst/>
          </a:prstGeom>
        </p:spPr>
        <p:txBody>
          <a:bodyPr wrap="none">
            <a:spAutoFit/>
          </a:bodyPr>
          <a:lstStyle/>
          <a:p>
            <a:r>
              <a:rPr lang="sl-SI" sz="1600" b="1" dirty="0" err="1" smtClean="0"/>
              <a:t>Instruction</a:t>
            </a:r>
            <a:r>
              <a:rPr lang="sl-SI" sz="1600" b="1" dirty="0" smtClean="0"/>
              <a:t> List (IL)</a:t>
            </a:r>
            <a:endParaRPr lang="sl-SI" sz="1600" b="1" dirty="0"/>
          </a:p>
        </p:txBody>
      </p:sp>
      <p:sp>
        <p:nvSpPr>
          <p:cNvPr id="19" name="Pravokotnik 18"/>
          <p:cNvSpPr/>
          <p:nvPr/>
        </p:nvSpPr>
        <p:spPr>
          <a:xfrm>
            <a:off x="4644008" y="6381328"/>
            <a:ext cx="3342582" cy="338554"/>
          </a:xfrm>
          <a:prstGeom prst="rect">
            <a:avLst/>
          </a:prstGeom>
        </p:spPr>
        <p:txBody>
          <a:bodyPr wrap="none">
            <a:spAutoFit/>
          </a:bodyPr>
          <a:lstStyle/>
          <a:p>
            <a:r>
              <a:rPr lang="sl-SI" sz="1600" b="1" dirty="0" err="1" smtClean="0"/>
              <a:t>Sequential</a:t>
            </a:r>
            <a:r>
              <a:rPr lang="sl-SI" sz="1600" b="1" dirty="0" smtClean="0"/>
              <a:t> </a:t>
            </a:r>
            <a:r>
              <a:rPr lang="sl-SI" sz="1600" b="1" dirty="0" err="1" smtClean="0"/>
              <a:t>Function</a:t>
            </a:r>
            <a:r>
              <a:rPr lang="sl-SI" sz="1600" b="1" dirty="0" smtClean="0"/>
              <a:t> </a:t>
            </a:r>
            <a:r>
              <a:rPr lang="sl-SI" sz="1600" b="1" dirty="0" err="1" smtClean="0"/>
              <a:t>Chart</a:t>
            </a:r>
            <a:r>
              <a:rPr lang="sl-SI" sz="1600" b="1" dirty="0" smtClean="0"/>
              <a:t> (SFC)</a:t>
            </a:r>
            <a:endParaRPr lang="sl-SI" sz="16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1"/>
          <p:cNvSpPr txBox="1">
            <a:spLocks/>
          </p:cNvSpPr>
          <p:nvPr/>
        </p:nvSpPr>
        <p:spPr bwMode="auto">
          <a:xfrm>
            <a:off x="0" y="0"/>
            <a:ext cx="9144000" cy="512757"/>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rmAutofit/>
          </a:bodyPr>
          <a:lstStyle/>
          <a:p>
            <a:pPr lvl="0" algn="ctr" eaLnBrk="0" fontAlgn="auto" hangingPunct="0">
              <a:spcAft>
                <a:spcPts val="0"/>
              </a:spcAft>
              <a:defRPr/>
            </a:pPr>
            <a:r>
              <a:rPr kumimoji="0" lang="sl-SI" sz="2000" b="0" i="0" u="none" strike="noStrike" kern="0" cap="none" spc="0" normalizeH="0" baseline="0" noProof="0" dirty="0" smtClean="0">
                <a:ln>
                  <a:noFill/>
                </a:ln>
                <a:solidFill>
                  <a:schemeClr val="lt1"/>
                </a:solidFill>
                <a:effectLst>
                  <a:outerShdw blurRad="38100" dist="38100" dir="2700000" algn="tl">
                    <a:srgbClr val="000000"/>
                  </a:outerShdw>
                </a:effectLst>
                <a:uLnTx/>
                <a:uFillTx/>
                <a:latin typeface="+mn-lt"/>
                <a:ea typeface="+mn-ea"/>
                <a:cs typeface="+mn-cs"/>
              </a:rPr>
              <a:t>	</a:t>
            </a:r>
            <a:r>
              <a:rPr lang="sl-SI" sz="2000" b="1" kern="0" dirty="0" smtClean="0">
                <a:effectLst>
                  <a:outerShdw blurRad="38100" dist="38100" dir="2700000" algn="tl">
                    <a:srgbClr val="000000"/>
                  </a:outerShdw>
                </a:effectLst>
              </a:rPr>
              <a:t> PROGRAMIRANJE V AVTOMATIKI</a:t>
            </a:r>
            <a:endParaRPr kumimoji="0" lang="sl-SI" sz="2000" b="1" i="1"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sp>
        <p:nvSpPr>
          <p:cNvPr id="7" name="Naslov 1"/>
          <p:cNvSpPr txBox="1">
            <a:spLocks/>
          </p:cNvSpPr>
          <p:nvPr/>
        </p:nvSpPr>
        <p:spPr bwMode="auto">
          <a:xfrm>
            <a:off x="0" y="476672"/>
            <a:ext cx="4500562" cy="285728"/>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Autofit/>
          </a:bodyPr>
          <a:lstStyle/>
          <a:p>
            <a:pPr lvl="0" eaLnBrk="0" fontAlgn="auto" hangingPunct="0">
              <a:spcAft>
                <a:spcPts val="0"/>
              </a:spcAft>
              <a:defRPr/>
            </a:pPr>
            <a:r>
              <a:rPr lang="sl-SI" b="1" dirty="0" smtClean="0"/>
              <a:t>PLK - uvod</a:t>
            </a:r>
            <a:endParaRPr kumimoji="0" lang="sl-SI" b="1" i="0"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pic>
        <p:nvPicPr>
          <p:cNvPr id="8" name="Slika 0" descr="logo Word.png"/>
          <p:cNvPicPr>
            <a:picLocks noChangeAspect="1" noChangeArrowheads="1"/>
          </p:cNvPicPr>
          <p:nvPr/>
        </p:nvPicPr>
        <p:blipFill>
          <a:blip r:embed="rId3" cstate="print"/>
          <a:srcRect/>
          <a:stretch>
            <a:fillRect/>
          </a:stretch>
        </p:blipFill>
        <p:spPr bwMode="auto">
          <a:xfrm>
            <a:off x="0" y="0"/>
            <a:ext cx="2219325" cy="500063"/>
          </a:xfrm>
          <a:prstGeom prst="rect">
            <a:avLst/>
          </a:prstGeom>
          <a:noFill/>
          <a:ln w="9525">
            <a:noFill/>
            <a:miter lim="800000"/>
            <a:headEnd/>
            <a:tailEnd/>
          </a:ln>
        </p:spPr>
      </p:pic>
      <p:sp>
        <p:nvSpPr>
          <p:cNvPr id="6" name="Pravokotnik 5"/>
          <p:cNvSpPr/>
          <p:nvPr/>
        </p:nvSpPr>
        <p:spPr>
          <a:xfrm>
            <a:off x="179512" y="836712"/>
            <a:ext cx="8856984" cy="5632311"/>
          </a:xfrm>
          <a:prstGeom prst="rect">
            <a:avLst/>
          </a:prstGeom>
        </p:spPr>
        <p:txBody>
          <a:bodyPr wrap="square">
            <a:spAutoFit/>
          </a:bodyPr>
          <a:lstStyle/>
          <a:p>
            <a:r>
              <a:rPr lang="sl-SI" b="1" u="sng" dirty="0" smtClean="0"/>
              <a:t>Zgodovinski pregled </a:t>
            </a:r>
          </a:p>
          <a:p>
            <a:endParaRPr lang="sl-SI" b="1" dirty="0" smtClean="0"/>
          </a:p>
          <a:p>
            <a:r>
              <a:rPr lang="sl-SI" dirty="0" smtClean="0"/>
              <a:t>Leta 1968 "</a:t>
            </a:r>
            <a:r>
              <a:rPr lang="sl-SI" dirty="0" err="1" smtClean="0"/>
              <a:t>Hydramatic</a:t>
            </a:r>
            <a:r>
              <a:rPr lang="sl-SI" dirty="0" smtClean="0"/>
              <a:t> </a:t>
            </a:r>
            <a:r>
              <a:rPr lang="sl-SI" dirty="0" err="1" smtClean="0"/>
              <a:t>Division</a:t>
            </a:r>
            <a:r>
              <a:rPr lang="sl-SI" dirty="0" smtClean="0"/>
              <a:t>" iz korporacije General </a:t>
            </a:r>
            <a:r>
              <a:rPr lang="sl-SI" dirty="0" err="1" smtClean="0"/>
              <a:t>Motors</a:t>
            </a:r>
            <a:r>
              <a:rPr lang="sl-SI" dirty="0" smtClean="0"/>
              <a:t> je izdelal specifikacijo za prvi programirljivi logični krmilnik (angl. </a:t>
            </a:r>
            <a:r>
              <a:rPr lang="sl-SI" i="1" dirty="0" err="1" smtClean="0"/>
              <a:t>Programmable</a:t>
            </a:r>
            <a:r>
              <a:rPr lang="sl-SI" i="1" dirty="0" smtClean="0"/>
              <a:t> </a:t>
            </a:r>
            <a:r>
              <a:rPr lang="sl-SI" i="1" dirty="0" err="1" smtClean="0"/>
              <a:t>Logic</a:t>
            </a:r>
            <a:r>
              <a:rPr lang="sl-SI" i="1" dirty="0" smtClean="0"/>
              <a:t> </a:t>
            </a:r>
            <a:r>
              <a:rPr lang="sl-SI" i="1" dirty="0" err="1" smtClean="0"/>
              <a:t>Controller</a:t>
            </a:r>
            <a:r>
              <a:rPr lang="sl-SI" i="1" dirty="0" smtClean="0"/>
              <a:t> - PLC) – Primarni cilj je bil eliminacija dragih relejskih krmilnih sistemov </a:t>
            </a:r>
          </a:p>
          <a:p>
            <a:r>
              <a:rPr lang="sl-SI" dirty="0" smtClean="0"/>
              <a:t>Zahtevani sistem bi naj imel zmogljivosti, da: </a:t>
            </a:r>
          </a:p>
          <a:p>
            <a:pPr marL="342900" indent="-342900">
              <a:buFont typeface="Arial" pitchFamily="34" charset="0"/>
              <a:buChar char="•"/>
            </a:pPr>
            <a:r>
              <a:rPr lang="sl-SI" dirty="0" smtClean="0"/>
              <a:t>lahko deluje v industrijskem okolju </a:t>
            </a:r>
          </a:p>
          <a:p>
            <a:pPr marL="342900" indent="-342900">
              <a:buFont typeface="Arial" pitchFamily="34" charset="0"/>
              <a:buChar char="•"/>
            </a:pPr>
            <a:r>
              <a:rPr lang="sl-SI" dirty="0" smtClean="0"/>
              <a:t>ga se lahko enostavno programira in vzdržuje s strani inženirjev in tehnikov</a:t>
            </a:r>
          </a:p>
          <a:p>
            <a:pPr marL="342900" indent="-342900">
              <a:buFont typeface="Arial" pitchFamily="34" charset="0"/>
              <a:buChar char="•"/>
            </a:pPr>
            <a:r>
              <a:rPr lang="sl-SI" dirty="0" smtClean="0"/>
              <a:t>bo ponovno uporaben </a:t>
            </a:r>
          </a:p>
          <a:p>
            <a:r>
              <a:rPr lang="sl-SI" dirty="0" smtClean="0"/>
              <a:t>Zmagal je predlog podjetja "</a:t>
            </a:r>
            <a:r>
              <a:rPr lang="sl-SI" dirty="0" err="1" smtClean="0"/>
              <a:t>Bedford</a:t>
            </a:r>
            <a:r>
              <a:rPr lang="sl-SI" dirty="0" smtClean="0"/>
              <a:t> </a:t>
            </a:r>
            <a:r>
              <a:rPr lang="sl-SI" dirty="0" err="1" smtClean="0"/>
              <a:t>Associate</a:t>
            </a:r>
            <a:r>
              <a:rPr lang="sl-SI" dirty="0" smtClean="0"/>
              <a:t>”, ki je predstavil "</a:t>
            </a:r>
            <a:r>
              <a:rPr lang="sl-SI" dirty="0" err="1" smtClean="0"/>
              <a:t>MOdular</a:t>
            </a:r>
            <a:r>
              <a:rPr lang="sl-SI" dirty="0" smtClean="0"/>
              <a:t> </a:t>
            </a:r>
            <a:r>
              <a:rPr lang="sl-SI" dirty="0" err="1" smtClean="0"/>
              <a:t>DIgital</a:t>
            </a:r>
            <a:r>
              <a:rPr lang="sl-SI" dirty="0" smtClean="0"/>
              <a:t> </a:t>
            </a:r>
            <a:r>
              <a:rPr lang="sl-SI" dirty="0" err="1" smtClean="0"/>
              <a:t>CONtroller</a:t>
            </a:r>
            <a:r>
              <a:rPr lang="sl-SI" dirty="0" smtClean="0"/>
              <a:t>" (MODICON) </a:t>
            </a:r>
          </a:p>
          <a:p>
            <a:endParaRPr lang="sl-SI" dirty="0" smtClean="0"/>
          </a:p>
          <a:p>
            <a:r>
              <a:rPr lang="sl-SI" dirty="0" smtClean="0"/>
              <a:t>Leta </a:t>
            </a:r>
            <a:r>
              <a:rPr lang="it-IT" dirty="0" smtClean="0"/>
              <a:t>1969</a:t>
            </a:r>
            <a:r>
              <a:rPr lang="sl-SI" dirty="0" smtClean="0"/>
              <a:t> je bil vgrajen</a:t>
            </a:r>
            <a:r>
              <a:rPr lang="it-IT" dirty="0" smtClean="0"/>
              <a:t> </a:t>
            </a:r>
            <a:r>
              <a:rPr lang="sl-SI" dirty="0" smtClean="0"/>
              <a:t>prvi programirljivi logični krmilnik</a:t>
            </a:r>
          </a:p>
          <a:p>
            <a:endParaRPr lang="sl-SI" dirty="0" smtClean="0"/>
          </a:p>
          <a:p>
            <a:r>
              <a:rPr lang="sl-SI" dirty="0" smtClean="0"/>
              <a:t>Leta 1974 in 1975 s pojavom mikroprocesorja so zmogljivosti PLK-ja znatno razširjene in izboljšane </a:t>
            </a:r>
          </a:p>
          <a:p>
            <a:endParaRPr lang="sl-SI" dirty="0" smtClean="0"/>
          </a:p>
          <a:p>
            <a:r>
              <a:rPr lang="sl-SI" dirty="0" smtClean="0"/>
              <a:t>Poznih 70-tih let je z izboljšanimi komunikacijskimi komponentami omogočena oddaljena in mrežna komunikacija PLK-ja, z mikroprocesorsko baziranimi vhodnimi in izhodnimi moduli pa PLK-ji vstopajo tudi v svet analognega krmiljenja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1"/>
          <p:cNvSpPr txBox="1">
            <a:spLocks/>
          </p:cNvSpPr>
          <p:nvPr/>
        </p:nvSpPr>
        <p:spPr bwMode="auto">
          <a:xfrm>
            <a:off x="0" y="0"/>
            <a:ext cx="9144000" cy="512757"/>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rmAutofit/>
          </a:bodyPr>
          <a:lstStyle/>
          <a:p>
            <a:pPr lvl="0" algn="ctr" eaLnBrk="0" fontAlgn="auto" hangingPunct="0">
              <a:spcAft>
                <a:spcPts val="0"/>
              </a:spcAft>
              <a:defRPr/>
            </a:pPr>
            <a:r>
              <a:rPr kumimoji="0" lang="sl-SI" sz="2000" b="0" i="0" u="none" strike="noStrike" kern="0" cap="none" spc="0" normalizeH="0" baseline="0" noProof="0" dirty="0" smtClean="0">
                <a:ln>
                  <a:noFill/>
                </a:ln>
                <a:solidFill>
                  <a:schemeClr val="lt1"/>
                </a:solidFill>
                <a:effectLst>
                  <a:outerShdw blurRad="38100" dist="38100" dir="2700000" algn="tl">
                    <a:srgbClr val="000000"/>
                  </a:outerShdw>
                </a:effectLst>
                <a:uLnTx/>
                <a:uFillTx/>
                <a:latin typeface="+mn-lt"/>
                <a:ea typeface="+mn-ea"/>
                <a:cs typeface="+mn-cs"/>
              </a:rPr>
              <a:t>	</a:t>
            </a:r>
            <a:r>
              <a:rPr lang="sl-SI" sz="2000" b="1" kern="0" dirty="0" smtClean="0">
                <a:effectLst>
                  <a:outerShdw blurRad="38100" dist="38100" dir="2700000" algn="tl">
                    <a:srgbClr val="000000"/>
                  </a:outerShdw>
                </a:effectLst>
              </a:rPr>
              <a:t> PROGRAMIRANJE V AVTOMATIKI</a:t>
            </a:r>
            <a:endParaRPr kumimoji="0" lang="sl-SI" sz="2000" b="1" i="1"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sp>
        <p:nvSpPr>
          <p:cNvPr id="7" name="Naslov 1"/>
          <p:cNvSpPr txBox="1">
            <a:spLocks/>
          </p:cNvSpPr>
          <p:nvPr/>
        </p:nvSpPr>
        <p:spPr bwMode="auto">
          <a:xfrm>
            <a:off x="0" y="476672"/>
            <a:ext cx="4500562" cy="285728"/>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Autofit/>
          </a:bodyPr>
          <a:lstStyle/>
          <a:p>
            <a:pPr lvl="0" eaLnBrk="0" fontAlgn="auto" hangingPunct="0">
              <a:spcAft>
                <a:spcPts val="0"/>
              </a:spcAft>
              <a:defRPr/>
            </a:pPr>
            <a:r>
              <a:rPr lang="sl-SI" b="1" dirty="0" smtClean="0"/>
              <a:t>PLK - uvod</a:t>
            </a:r>
            <a:endParaRPr kumimoji="0" lang="sl-SI" b="1" i="0"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pic>
        <p:nvPicPr>
          <p:cNvPr id="8" name="Slika 0" descr="logo Word.png"/>
          <p:cNvPicPr>
            <a:picLocks noChangeAspect="1" noChangeArrowheads="1"/>
          </p:cNvPicPr>
          <p:nvPr/>
        </p:nvPicPr>
        <p:blipFill>
          <a:blip r:embed="rId3" cstate="print"/>
          <a:srcRect/>
          <a:stretch>
            <a:fillRect/>
          </a:stretch>
        </p:blipFill>
        <p:spPr bwMode="auto">
          <a:xfrm>
            <a:off x="0" y="0"/>
            <a:ext cx="2219325" cy="500063"/>
          </a:xfrm>
          <a:prstGeom prst="rect">
            <a:avLst/>
          </a:prstGeom>
          <a:noFill/>
          <a:ln w="9525">
            <a:noFill/>
            <a:miter lim="800000"/>
            <a:headEnd/>
            <a:tailEnd/>
          </a:ln>
        </p:spPr>
      </p:pic>
      <p:sp>
        <p:nvSpPr>
          <p:cNvPr id="6" name="Pravokotnik 5"/>
          <p:cNvSpPr/>
          <p:nvPr/>
        </p:nvSpPr>
        <p:spPr>
          <a:xfrm>
            <a:off x="179512" y="836712"/>
            <a:ext cx="8856984" cy="5909310"/>
          </a:xfrm>
          <a:prstGeom prst="rect">
            <a:avLst/>
          </a:prstGeom>
        </p:spPr>
        <p:txBody>
          <a:bodyPr wrap="square">
            <a:spAutoFit/>
          </a:bodyPr>
          <a:lstStyle/>
          <a:p>
            <a:r>
              <a:rPr lang="sl-SI" dirty="0" smtClean="0"/>
              <a:t>V</a:t>
            </a:r>
            <a:r>
              <a:rPr lang="vi-VN" dirty="0" smtClean="0"/>
              <a:t> </a:t>
            </a:r>
            <a:r>
              <a:rPr lang="sl-SI" dirty="0" smtClean="0"/>
              <a:t>zgodnjih </a:t>
            </a:r>
            <a:r>
              <a:rPr lang="vi-VN" dirty="0" smtClean="0"/>
              <a:t>80-</a:t>
            </a:r>
            <a:r>
              <a:rPr lang="sl-SI" dirty="0" smtClean="0"/>
              <a:t>tih sta se</a:t>
            </a:r>
            <a:r>
              <a:rPr lang="vi-VN" dirty="0" smtClean="0"/>
              <a:t> </a:t>
            </a:r>
            <a:r>
              <a:rPr lang="sl-SI" dirty="0" smtClean="0"/>
              <a:t>s</a:t>
            </a:r>
            <a:r>
              <a:rPr lang="vi-VN" dirty="0" smtClean="0"/>
              <a:t> pojavom os</a:t>
            </a:r>
            <a:r>
              <a:rPr lang="sl-SI" dirty="0" smtClean="0"/>
              <a:t>e</a:t>
            </a:r>
            <a:r>
              <a:rPr lang="vi-VN" dirty="0" smtClean="0"/>
              <a:t>bnih </a:t>
            </a:r>
            <a:r>
              <a:rPr lang="sl-SI" dirty="0" smtClean="0"/>
              <a:t>računalnikov </a:t>
            </a:r>
            <a:r>
              <a:rPr lang="vi-VN" dirty="0" smtClean="0"/>
              <a:t>pove</a:t>
            </a:r>
            <a:r>
              <a:rPr lang="sl-SI" dirty="0" smtClean="0"/>
              <a:t>č</a:t>
            </a:r>
            <a:r>
              <a:rPr lang="vi-VN" dirty="0" smtClean="0"/>
              <a:t>ala </a:t>
            </a:r>
            <a:r>
              <a:rPr lang="sl-SI" dirty="0" smtClean="0"/>
              <a:t>moč</a:t>
            </a:r>
            <a:r>
              <a:rPr lang="vi-VN" dirty="0" smtClean="0"/>
              <a:t> i</a:t>
            </a:r>
            <a:r>
              <a:rPr lang="sl-SI" dirty="0" smtClean="0"/>
              <a:t>n</a:t>
            </a:r>
            <a:r>
              <a:rPr lang="vi-VN" dirty="0" smtClean="0"/>
              <a:t> </a:t>
            </a:r>
            <a:r>
              <a:rPr lang="sl-SI" dirty="0" smtClean="0"/>
              <a:t>uporabnost </a:t>
            </a:r>
            <a:r>
              <a:rPr lang="vi-VN" dirty="0" smtClean="0"/>
              <a:t>PL</a:t>
            </a:r>
            <a:r>
              <a:rPr lang="sl-SI" dirty="0" smtClean="0"/>
              <a:t>K sistemov</a:t>
            </a:r>
            <a:r>
              <a:rPr lang="vi-VN" dirty="0" smtClean="0"/>
              <a:t>. Ni</a:t>
            </a:r>
            <a:r>
              <a:rPr lang="sl-SI" dirty="0" smtClean="0"/>
              <a:t>z</a:t>
            </a:r>
            <a:r>
              <a:rPr lang="vi-VN" dirty="0" smtClean="0"/>
              <a:t>ka cena PC-</a:t>
            </a:r>
            <a:r>
              <a:rPr lang="sl-SI" dirty="0" smtClean="0"/>
              <a:t>jev</a:t>
            </a:r>
            <a:r>
              <a:rPr lang="vi-VN" dirty="0" smtClean="0"/>
              <a:t> je </a:t>
            </a:r>
            <a:r>
              <a:rPr lang="sl-SI" dirty="0" smtClean="0"/>
              <a:t>pripeljala </a:t>
            </a:r>
            <a:r>
              <a:rPr lang="vi-VN" dirty="0" smtClean="0"/>
              <a:t>do njihov</a:t>
            </a:r>
            <a:r>
              <a:rPr lang="sl-SI" dirty="0" smtClean="0"/>
              <a:t>e</a:t>
            </a:r>
            <a:r>
              <a:rPr lang="vi-VN" dirty="0" smtClean="0"/>
              <a:t> ra</a:t>
            </a:r>
            <a:r>
              <a:rPr lang="sl-SI" dirty="0" smtClean="0"/>
              <a:t>z</a:t>
            </a:r>
            <a:r>
              <a:rPr lang="vi-VN" dirty="0" smtClean="0"/>
              <a:t>šir</a:t>
            </a:r>
            <a:r>
              <a:rPr lang="sl-SI" dirty="0" smtClean="0"/>
              <a:t>j</a:t>
            </a:r>
            <a:r>
              <a:rPr lang="vi-VN" dirty="0" smtClean="0"/>
              <a:t>en</a:t>
            </a:r>
            <a:r>
              <a:rPr lang="sl-SI" dirty="0" smtClean="0"/>
              <a:t>e</a:t>
            </a:r>
            <a:r>
              <a:rPr lang="vi-VN" dirty="0" smtClean="0"/>
              <a:t> </a:t>
            </a:r>
            <a:r>
              <a:rPr lang="sl-SI" dirty="0" smtClean="0"/>
              <a:t>uporabe</a:t>
            </a:r>
            <a:r>
              <a:rPr lang="vi-VN" dirty="0" smtClean="0"/>
              <a:t> ko</a:t>
            </a:r>
            <a:r>
              <a:rPr lang="sl-SI" dirty="0" smtClean="0"/>
              <a:t>t</a:t>
            </a:r>
            <a:r>
              <a:rPr lang="vi-VN" dirty="0" smtClean="0"/>
              <a:t> </a:t>
            </a:r>
            <a:r>
              <a:rPr lang="sl-SI" dirty="0" smtClean="0"/>
              <a:t>naprave </a:t>
            </a:r>
            <a:r>
              <a:rPr lang="vi-VN" dirty="0" smtClean="0"/>
              <a:t>za programiranje PL</a:t>
            </a:r>
            <a:r>
              <a:rPr lang="sl-SI" dirty="0" smtClean="0"/>
              <a:t>K</a:t>
            </a:r>
            <a:r>
              <a:rPr lang="vi-VN" dirty="0" smtClean="0"/>
              <a:t>-</a:t>
            </a:r>
            <a:r>
              <a:rPr lang="sl-SI" dirty="0" smtClean="0"/>
              <a:t>jev</a:t>
            </a:r>
            <a:r>
              <a:rPr lang="vi-VN" dirty="0" smtClean="0"/>
              <a:t> i</a:t>
            </a:r>
            <a:r>
              <a:rPr lang="sl-SI" dirty="0" smtClean="0"/>
              <a:t>n</a:t>
            </a:r>
            <a:r>
              <a:rPr lang="vi-VN" dirty="0" smtClean="0"/>
              <a:t> operaterskih </a:t>
            </a:r>
            <a:r>
              <a:rPr lang="sl-SI" dirty="0" smtClean="0"/>
              <a:t>vmesnikov</a:t>
            </a:r>
            <a:r>
              <a:rPr lang="vi-VN" dirty="0" smtClean="0"/>
              <a:t> </a:t>
            </a:r>
          </a:p>
          <a:p>
            <a:endParaRPr lang="sl-SI" dirty="0" smtClean="0"/>
          </a:p>
          <a:p>
            <a:r>
              <a:rPr lang="sl-SI" dirty="0" smtClean="0"/>
              <a:t>Na začetku 90-tih je razvoj grafičnih krmilnih programskih paketov na PC-jih pripeljal do široke uporabe na PC baziranih vmesnikov človek - stroj (angl. </a:t>
            </a:r>
            <a:r>
              <a:rPr lang="sl-SI" i="1" dirty="0" smtClean="0"/>
              <a:t>Human </a:t>
            </a:r>
            <a:r>
              <a:rPr lang="sl-SI" i="1" dirty="0" err="1" smtClean="0"/>
              <a:t>Machine</a:t>
            </a:r>
            <a:r>
              <a:rPr lang="sl-SI" i="1" dirty="0" smtClean="0"/>
              <a:t> </a:t>
            </a:r>
            <a:r>
              <a:rPr lang="sl-SI" i="1" dirty="0" err="1" smtClean="0"/>
              <a:t>Interface</a:t>
            </a:r>
            <a:r>
              <a:rPr lang="sl-SI" i="1" dirty="0" smtClean="0"/>
              <a:t> - HMI) </a:t>
            </a:r>
          </a:p>
          <a:p>
            <a:endParaRPr lang="sl-SI" dirty="0" smtClean="0"/>
          </a:p>
          <a:p>
            <a:r>
              <a:rPr lang="sl-SI" dirty="0" smtClean="0"/>
              <a:t>Srednjih 90-tih je standardizacija Microsoftovega operacijskega sistema v celom svetu pripeljala do razvoja orodij za programiranje PLK-jev in zajem podatkov ter krmilnih programov</a:t>
            </a:r>
          </a:p>
          <a:p>
            <a:endParaRPr lang="sl-SI" dirty="0" smtClean="0"/>
          </a:p>
          <a:p>
            <a:r>
              <a:rPr lang="sl-SI" dirty="0" smtClean="0"/>
              <a:t>Iz oken znana funkcija "kopiraj in zalepi", imenovana tudi "</a:t>
            </a:r>
            <a:r>
              <a:rPr lang="sl-SI" dirty="0" err="1" smtClean="0"/>
              <a:t>Object</a:t>
            </a:r>
            <a:r>
              <a:rPr lang="sl-SI" dirty="0" smtClean="0"/>
              <a:t> </a:t>
            </a:r>
            <a:r>
              <a:rPr lang="sl-SI" dirty="0" err="1" smtClean="0"/>
              <a:t>Linking</a:t>
            </a:r>
            <a:r>
              <a:rPr lang="sl-SI" dirty="0" smtClean="0"/>
              <a:t> </a:t>
            </a:r>
            <a:r>
              <a:rPr lang="sl-SI" dirty="0" err="1" smtClean="0"/>
              <a:t>and</a:t>
            </a:r>
            <a:r>
              <a:rPr lang="sl-SI" dirty="0" smtClean="0"/>
              <a:t> </a:t>
            </a:r>
            <a:r>
              <a:rPr lang="sl-SI" dirty="0" err="1" smtClean="0"/>
              <a:t>Embedding</a:t>
            </a:r>
            <a:r>
              <a:rPr lang="sl-SI" dirty="0" smtClean="0"/>
              <a:t>", ali skrajšano OLE, je našla široko uporabo v PLK programskih aplikacijah in pripeljala do vzpostavitve industrijskega standarda za procesno upravljanje "OLE </a:t>
            </a:r>
            <a:r>
              <a:rPr lang="sl-SI" dirty="0" err="1" smtClean="0"/>
              <a:t>for</a:t>
            </a:r>
            <a:r>
              <a:rPr lang="sl-SI" dirty="0" smtClean="0"/>
              <a:t> </a:t>
            </a:r>
            <a:r>
              <a:rPr lang="sl-SI" dirty="0" err="1" smtClean="0"/>
              <a:t>Process</a:t>
            </a:r>
            <a:r>
              <a:rPr lang="sl-SI" dirty="0" smtClean="0"/>
              <a:t> </a:t>
            </a:r>
            <a:r>
              <a:rPr lang="sl-SI" dirty="0" err="1" smtClean="0"/>
              <a:t>Control</a:t>
            </a:r>
            <a:r>
              <a:rPr lang="sl-SI" dirty="0" smtClean="0"/>
              <a:t>", ali skrajšano OPC. OPC standard omogoča hiter i varen pristop procesnim podatkom in informacijam pod Windows operacijskim sistemom</a:t>
            </a:r>
          </a:p>
          <a:p>
            <a:endParaRPr lang="sl-SI" dirty="0" smtClean="0"/>
          </a:p>
          <a:p>
            <a:r>
              <a:rPr lang="sl-SI" dirty="0" smtClean="0"/>
              <a:t>Široko razširjena uporaba Interneta in naprednih komunikacijskih sistemov in tehnik je pripeljala do razvoja zelo močnih PLK sistemov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1"/>
          <p:cNvSpPr txBox="1">
            <a:spLocks/>
          </p:cNvSpPr>
          <p:nvPr/>
        </p:nvSpPr>
        <p:spPr bwMode="auto">
          <a:xfrm>
            <a:off x="0" y="0"/>
            <a:ext cx="9144000" cy="512757"/>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rmAutofit/>
          </a:bodyPr>
          <a:lstStyle/>
          <a:p>
            <a:pPr lvl="0" algn="ctr" eaLnBrk="0" fontAlgn="auto" hangingPunct="0">
              <a:spcAft>
                <a:spcPts val="0"/>
              </a:spcAft>
              <a:defRPr/>
            </a:pPr>
            <a:r>
              <a:rPr kumimoji="0" lang="sl-SI" sz="2000" b="0" i="0" u="none" strike="noStrike" kern="0" cap="none" spc="0" normalizeH="0" baseline="0" noProof="0" dirty="0" smtClean="0">
                <a:ln>
                  <a:noFill/>
                </a:ln>
                <a:solidFill>
                  <a:schemeClr val="lt1"/>
                </a:solidFill>
                <a:effectLst>
                  <a:outerShdw blurRad="38100" dist="38100" dir="2700000" algn="tl">
                    <a:srgbClr val="000000"/>
                  </a:outerShdw>
                </a:effectLst>
                <a:uLnTx/>
                <a:uFillTx/>
                <a:latin typeface="+mn-lt"/>
                <a:ea typeface="+mn-ea"/>
                <a:cs typeface="+mn-cs"/>
              </a:rPr>
              <a:t>	</a:t>
            </a:r>
            <a:r>
              <a:rPr lang="sl-SI" sz="2000" b="1" kern="0" dirty="0" smtClean="0">
                <a:effectLst>
                  <a:outerShdw blurRad="38100" dist="38100" dir="2700000" algn="tl">
                    <a:srgbClr val="000000"/>
                  </a:outerShdw>
                </a:effectLst>
              </a:rPr>
              <a:t> PROGRAMIRANJE V AVTOMATIKI</a:t>
            </a:r>
            <a:endParaRPr kumimoji="0" lang="sl-SI" sz="2000" b="1" i="1"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sp>
        <p:nvSpPr>
          <p:cNvPr id="7" name="Naslov 1"/>
          <p:cNvSpPr txBox="1">
            <a:spLocks/>
          </p:cNvSpPr>
          <p:nvPr/>
        </p:nvSpPr>
        <p:spPr bwMode="auto">
          <a:xfrm>
            <a:off x="0" y="476672"/>
            <a:ext cx="4500562" cy="285728"/>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Autofit/>
          </a:bodyPr>
          <a:lstStyle/>
          <a:p>
            <a:pPr lvl="0" eaLnBrk="0" fontAlgn="auto" hangingPunct="0">
              <a:spcAft>
                <a:spcPts val="0"/>
              </a:spcAft>
              <a:defRPr/>
            </a:pPr>
            <a:r>
              <a:rPr lang="sl-SI" b="1" dirty="0" smtClean="0"/>
              <a:t>PLK – stanje na trgu</a:t>
            </a:r>
            <a:endParaRPr kumimoji="0" lang="sl-SI" b="1" i="0"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pic>
        <p:nvPicPr>
          <p:cNvPr id="8" name="Slika 0" descr="logo Word.png"/>
          <p:cNvPicPr>
            <a:picLocks noChangeAspect="1" noChangeArrowheads="1"/>
          </p:cNvPicPr>
          <p:nvPr/>
        </p:nvPicPr>
        <p:blipFill>
          <a:blip r:embed="rId3" cstate="print"/>
          <a:srcRect/>
          <a:stretch>
            <a:fillRect/>
          </a:stretch>
        </p:blipFill>
        <p:spPr bwMode="auto">
          <a:xfrm>
            <a:off x="0" y="0"/>
            <a:ext cx="2219325" cy="500063"/>
          </a:xfrm>
          <a:prstGeom prst="rect">
            <a:avLst/>
          </a:prstGeom>
          <a:noFill/>
          <a:ln w="9525">
            <a:noFill/>
            <a:miter lim="800000"/>
            <a:headEnd/>
            <a:tailEnd/>
          </a:ln>
        </p:spPr>
      </p:pic>
      <p:sp>
        <p:nvSpPr>
          <p:cNvPr id="6" name="Pravokotnik 5"/>
          <p:cNvSpPr/>
          <p:nvPr/>
        </p:nvSpPr>
        <p:spPr>
          <a:xfrm>
            <a:off x="179512" y="836712"/>
            <a:ext cx="8856984" cy="646331"/>
          </a:xfrm>
          <a:prstGeom prst="rect">
            <a:avLst/>
          </a:prstGeom>
        </p:spPr>
        <p:txBody>
          <a:bodyPr wrap="square">
            <a:spAutoFit/>
          </a:bodyPr>
          <a:lstStyle/>
          <a:p>
            <a:r>
              <a:rPr lang="sl-SI" dirty="0" smtClean="0"/>
              <a:t>Z raziskavami iz 2007 leta, izpeljanimi s strani "</a:t>
            </a:r>
            <a:r>
              <a:rPr lang="sl-SI" dirty="0" err="1" smtClean="0"/>
              <a:t>Control</a:t>
            </a:r>
            <a:r>
              <a:rPr lang="sl-SI" dirty="0" smtClean="0"/>
              <a:t> </a:t>
            </a:r>
            <a:r>
              <a:rPr lang="sl-SI" dirty="0" err="1" smtClean="0"/>
              <a:t>Engineering</a:t>
            </a:r>
            <a:r>
              <a:rPr lang="sl-SI" dirty="0" smtClean="0"/>
              <a:t> </a:t>
            </a:r>
            <a:r>
              <a:rPr lang="sl-SI" dirty="0" err="1" smtClean="0"/>
              <a:t>and</a:t>
            </a:r>
            <a:r>
              <a:rPr lang="sl-SI" dirty="0" smtClean="0"/>
              <a:t> </a:t>
            </a:r>
            <a:r>
              <a:rPr lang="sl-SI" dirty="0" err="1" smtClean="0"/>
              <a:t>Reed</a:t>
            </a:r>
            <a:r>
              <a:rPr lang="sl-SI" dirty="0" smtClean="0"/>
              <a:t> </a:t>
            </a:r>
            <a:r>
              <a:rPr lang="sl-SI" dirty="0" err="1" smtClean="0"/>
              <a:t>Research</a:t>
            </a:r>
            <a:r>
              <a:rPr lang="sl-SI" dirty="0" smtClean="0"/>
              <a:t>”, so dobljeni naslednji grafikoni:</a:t>
            </a:r>
          </a:p>
        </p:txBody>
      </p:sp>
      <p:pic>
        <p:nvPicPr>
          <p:cNvPr id="1026" name="Picture 2"/>
          <p:cNvPicPr>
            <a:picLocks noChangeAspect="1" noChangeArrowheads="1"/>
          </p:cNvPicPr>
          <p:nvPr/>
        </p:nvPicPr>
        <p:blipFill>
          <a:blip r:embed="rId4" cstate="print"/>
          <a:srcRect/>
          <a:stretch>
            <a:fillRect/>
          </a:stretch>
        </p:blipFill>
        <p:spPr bwMode="auto">
          <a:xfrm>
            <a:off x="539552" y="1556792"/>
            <a:ext cx="8067675" cy="5124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1"/>
          <p:cNvSpPr txBox="1">
            <a:spLocks/>
          </p:cNvSpPr>
          <p:nvPr/>
        </p:nvSpPr>
        <p:spPr bwMode="auto">
          <a:xfrm>
            <a:off x="0" y="0"/>
            <a:ext cx="9144000" cy="512757"/>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rmAutofit/>
          </a:bodyPr>
          <a:lstStyle/>
          <a:p>
            <a:pPr lvl="0" algn="ctr" eaLnBrk="0" fontAlgn="auto" hangingPunct="0">
              <a:spcAft>
                <a:spcPts val="0"/>
              </a:spcAft>
              <a:defRPr/>
            </a:pPr>
            <a:r>
              <a:rPr kumimoji="0" lang="sl-SI" sz="2000" b="0" i="0" u="none" strike="noStrike" kern="0" cap="none" spc="0" normalizeH="0" baseline="0" noProof="0" dirty="0" smtClean="0">
                <a:ln>
                  <a:noFill/>
                </a:ln>
                <a:solidFill>
                  <a:schemeClr val="lt1"/>
                </a:solidFill>
                <a:effectLst>
                  <a:outerShdw blurRad="38100" dist="38100" dir="2700000" algn="tl">
                    <a:srgbClr val="000000"/>
                  </a:outerShdw>
                </a:effectLst>
                <a:uLnTx/>
                <a:uFillTx/>
                <a:latin typeface="+mn-lt"/>
                <a:ea typeface="+mn-ea"/>
                <a:cs typeface="+mn-cs"/>
              </a:rPr>
              <a:t>	</a:t>
            </a:r>
            <a:r>
              <a:rPr lang="sl-SI" sz="2000" b="1" kern="0" dirty="0" smtClean="0">
                <a:effectLst>
                  <a:outerShdw blurRad="38100" dist="38100" dir="2700000" algn="tl">
                    <a:srgbClr val="000000"/>
                  </a:outerShdw>
                </a:effectLst>
              </a:rPr>
              <a:t> PROGRAMIRANJE V AVTOMATIKI</a:t>
            </a:r>
            <a:endParaRPr kumimoji="0" lang="sl-SI" sz="2000" b="1" i="1"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sp>
        <p:nvSpPr>
          <p:cNvPr id="7" name="Naslov 1"/>
          <p:cNvSpPr txBox="1">
            <a:spLocks/>
          </p:cNvSpPr>
          <p:nvPr/>
        </p:nvSpPr>
        <p:spPr bwMode="auto">
          <a:xfrm>
            <a:off x="0" y="476672"/>
            <a:ext cx="4500562" cy="285728"/>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Autofit/>
          </a:bodyPr>
          <a:lstStyle/>
          <a:p>
            <a:pPr lvl="0" eaLnBrk="0" fontAlgn="auto" hangingPunct="0">
              <a:spcAft>
                <a:spcPts val="0"/>
              </a:spcAft>
              <a:defRPr/>
            </a:pPr>
            <a:r>
              <a:rPr lang="sl-SI" b="1" dirty="0" smtClean="0"/>
              <a:t>PLK – stanje na trgu</a:t>
            </a:r>
            <a:endParaRPr kumimoji="0" lang="sl-SI" b="1" i="0"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pic>
        <p:nvPicPr>
          <p:cNvPr id="8" name="Slika 0" descr="logo Word.png"/>
          <p:cNvPicPr>
            <a:picLocks noChangeAspect="1" noChangeArrowheads="1"/>
          </p:cNvPicPr>
          <p:nvPr/>
        </p:nvPicPr>
        <p:blipFill>
          <a:blip r:embed="rId3" cstate="print"/>
          <a:srcRect/>
          <a:stretch>
            <a:fillRect/>
          </a:stretch>
        </p:blipFill>
        <p:spPr bwMode="auto">
          <a:xfrm>
            <a:off x="0" y="0"/>
            <a:ext cx="2219325" cy="500063"/>
          </a:xfrm>
          <a:prstGeom prst="rect">
            <a:avLst/>
          </a:prstGeom>
          <a:noFill/>
          <a:ln w="9525">
            <a:noFill/>
            <a:miter lim="800000"/>
            <a:headEnd/>
            <a:tailEnd/>
          </a:ln>
        </p:spPr>
      </p:pic>
      <p:sp>
        <p:nvSpPr>
          <p:cNvPr id="6" name="Pravokotnik 5"/>
          <p:cNvSpPr/>
          <p:nvPr/>
        </p:nvSpPr>
        <p:spPr>
          <a:xfrm>
            <a:off x="179512" y="836712"/>
            <a:ext cx="8856984" cy="369332"/>
          </a:xfrm>
          <a:prstGeom prst="rect">
            <a:avLst/>
          </a:prstGeom>
        </p:spPr>
        <p:txBody>
          <a:bodyPr wrap="square">
            <a:spAutoFit/>
          </a:bodyPr>
          <a:lstStyle/>
          <a:p>
            <a:r>
              <a:rPr lang="sl-SI" dirty="0" smtClean="0"/>
              <a:t>Programski jeziki za programiranje PLK-jev:</a:t>
            </a:r>
          </a:p>
        </p:txBody>
      </p:sp>
      <p:pic>
        <p:nvPicPr>
          <p:cNvPr id="2050" name="Picture 2"/>
          <p:cNvPicPr>
            <a:picLocks noChangeAspect="1" noChangeArrowheads="1"/>
          </p:cNvPicPr>
          <p:nvPr/>
        </p:nvPicPr>
        <p:blipFill>
          <a:blip r:embed="rId4" cstate="print"/>
          <a:srcRect/>
          <a:stretch>
            <a:fillRect/>
          </a:stretch>
        </p:blipFill>
        <p:spPr bwMode="auto">
          <a:xfrm>
            <a:off x="323528" y="1484784"/>
            <a:ext cx="8604448" cy="49281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1"/>
          <p:cNvSpPr txBox="1">
            <a:spLocks/>
          </p:cNvSpPr>
          <p:nvPr/>
        </p:nvSpPr>
        <p:spPr bwMode="auto">
          <a:xfrm>
            <a:off x="0" y="0"/>
            <a:ext cx="9144000" cy="512757"/>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rmAutofit/>
          </a:bodyPr>
          <a:lstStyle/>
          <a:p>
            <a:pPr lvl="0" algn="ctr" eaLnBrk="0" fontAlgn="auto" hangingPunct="0">
              <a:spcAft>
                <a:spcPts val="0"/>
              </a:spcAft>
              <a:defRPr/>
            </a:pPr>
            <a:r>
              <a:rPr kumimoji="0" lang="sl-SI" sz="2000" b="0" i="0" u="none" strike="noStrike" kern="0" cap="none" spc="0" normalizeH="0" baseline="0" noProof="0" dirty="0" smtClean="0">
                <a:ln>
                  <a:noFill/>
                </a:ln>
                <a:solidFill>
                  <a:schemeClr val="lt1"/>
                </a:solidFill>
                <a:effectLst>
                  <a:outerShdw blurRad="38100" dist="38100" dir="2700000" algn="tl">
                    <a:srgbClr val="000000"/>
                  </a:outerShdw>
                </a:effectLst>
                <a:uLnTx/>
                <a:uFillTx/>
                <a:latin typeface="+mn-lt"/>
                <a:ea typeface="+mn-ea"/>
                <a:cs typeface="+mn-cs"/>
              </a:rPr>
              <a:t>	</a:t>
            </a:r>
            <a:r>
              <a:rPr lang="sl-SI" sz="2000" b="1" kern="0" dirty="0" smtClean="0">
                <a:effectLst>
                  <a:outerShdw blurRad="38100" dist="38100" dir="2700000" algn="tl">
                    <a:srgbClr val="000000"/>
                  </a:outerShdw>
                </a:effectLst>
              </a:rPr>
              <a:t> PROGRAMIRANJE V AVTOMATIKI</a:t>
            </a:r>
            <a:endParaRPr kumimoji="0" lang="sl-SI" sz="2000" b="1" i="1"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sp>
        <p:nvSpPr>
          <p:cNvPr id="7" name="Naslov 1"/>
          <p:cNvSpPr txBox="1">
            <a:spLocks/>
          </p:cNvSpPr>
          <p:nvPr/>
        </p:nvSpPr>
        <p:spPr bwMode="auto">
          <a:xfrm>
            <a:off x="0" y="476672"/>
            <a:ext cx="4500562" cy="285728"/>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Autofit/>
          </a:bodyPr>
          <a:lstStyle/>
          <a:p>
            <a:pPr lvl="0" eaLnBrk="0" fontAlgn="auto" hangingPunct="0">
              <a:spcAft>
                <a:spcPts val="0"/>
              </a:spcAft>
              <a:defRPr/>
            </a:pPr>
            <a:r>
              <a:rPr lang="sl-SI" b="1" dirty="0" smtClean="0"/>
              <a:t>PLK – stanje na trgu</a:t>
            </a:r>
            <a:endParaRPr kumimoji="0" lang="sl-SI" b="1" i="0"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pic>
        <p:nvPicPr>
          <p:cNvPr id="8" name="Slika 0" descr="logo Word.png"/>
          <p:cNvPicPr>
            <a:picLocks noChangeAspect="1" noChangeArrowheads="1"/>
          </p:cNvPicPr>
          <p:nvPr/>
        </p:nvPicPr>
        <p:blipFill>
          <a:blip r:embed="rId3" cstate="print"/>
          <a:srcRect/>
          <a:stretch>
            <a:fillRect/>
          </a:stretch>
        </p:blipFill>
        <p:spPr bwMode="auto">
          <a:xfrm>
            <a:off x="0" y="0"/>
            <a:ext cx="2219325" cy="500063"/>
          </a:xfrm>
          <a:prstGeom prst="rect">
            <a:avLst/>
          </a:prstGeom>
          <a:noFill/>
          <a:ln w="9525">
            <a:noFill/>
            <a:miter lim="800000"/>
            <a:headEnd/>
            <a:tailEnd/>
          </a:ln>
        </p:spPr>
      </p:pic>
      <p:sp>
        <p:nvSpPr>
          <p:cNvPr id="6" name="Pravokotnik 5"/>
          <p:cNvSpPr/>
          <p:nvPr/>
        </p:nvSpPr>
        <p:spPr>
          <a:xfrm>
            <a:off x="179512" y="980728"/>
            <a:ext cx="8856984" cy="369332"/>
          </a:xfrm>
          <a:prstGeom prst="rect">
            <a:avLst/>
          </a:prstGeom>
        </p:spPr>
        <p:txBody>
          <a:bodyPr wrap="square">
            <a:spAutoFit/>
          </a:bodyPr>
          <a:lstStyle/>
          <a:p>
            <a:r>
              <a:rPr lang="sl-SI" dirty="0" smtClean="0"/>
              <a:t>Vgradnja PLK-jev:</a:t>
            </a:r>
          </a:p>
        </p:txBody>
      </p:sp>
      <p:pic>
        <p:nvPicPr>
          <p:cNvPr id="3074" name="Picture 2"/>
          <p:cNvPicPr>
            <a:picLocks noChangeAspect="1" noChangeArrowheads="1"/>
          </p:cNvPicPr>
          <p:nvPr/>
        </p:nvPicPr>
        <p:blipFill>
          <a:blip r:embed="rId4" cstate="print"/>
          <a:srcRect/>
          <a:stretch>
            <a:fillRect/>
          </a:stretch>
        </p:blipFill>
        <p:spPr bwMode="auto">
          <a:xfrm>
            <a:off x="251520" y="1628800"/>
            <a:ext cx="8604448" cy="3882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1"/>
          <p:cNvSpPr txBox="1">
            <a:spLocks/>
          </p:cNvSpPr>
          <p:nvPr/>
        </p:nvSpPr>
        <p:spPr bwMode="auto">
          <a:xfrm>
            <a:off x="0" y="0"/>
            <a:ext cx="9144000" cy="512757"/>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rmAutofit/>
          </a:bodyPr>
          <a:lstStyle/>
          <a:p>
            <a:pPr lvl="0" algn="ctr" eaLnBrk="0" fontAlgn="auto" hangingPunct="0">
              <a:spcAft>
                <a:spcPts val="0"/>
              </a:spcAft>
              <a:defRPr/>
            </a:pPr>
            <a:r>
              <a:rPr kumimoji="0" lang="sl-SI" sz="2000" b="0" i="0" u="none" strike="noStrike" kern="0" cap="none" spc="0" normalizeH="0" baseline="0" noProof="0" dirty="0" smtClean="0">
                <a:ln>
                  <a:noFill/>
                </a:ln>
                <a:solidFill>
                  <a:schemeClr val="lt1"/>
                </a:solidFill>
                <a:effectLst>
                  <a:outerShdw blurRad="38100" dist="38100" dir="2700000" algn="tl">
                    <a:srgbClr val="000000"/>
                  </a:outerShdw>
                </a:effectLst>
                <a:uLnTx/>
                <a:uFillTx/>
                <a:latin typeface="+mn-lt"/>
                <a:ea typeface="+mn-ea"/>
                <a:cs typeface="+mn-cs"/>
              </a:rPr>
              <a:t>	</a:t>
            </a:r>
            <a:r>
              <a:rPr lang="sl-SI" sz="2000" b="1" kern="0" dirty="0" smtClean="0">
                <a:effectLst>
                  <a:outerShdw blurRad="38100" dist="38100" dir="2700000" algn="tl">
                    <a:srgbClr val="000000"/>
                  </a:outerShdw>
                </a:effectLst>
              </a:rPr>
              <a:t> PROGRAMIRANJE V AVTOMATIKI</a:t>
            </a:r>
            <a:endParaRPr kumimoji="0" lang="sl-SI" sz="2000" b="1" i="1"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sp>
        <p:nvSpPr>
          <p:cNvPr id="7" name="Naslov 1"/>
          <p:cNvSpPr txBox="1">
            <a:spLocks/>
          </p:cNvSpPr>
          <p:nvPr/>
        </p:nvSpPr>
        <p:spPr bwMode="auto">
          <a:xfrm>
            <a:off x="0" y="476672"/>
            <a:ext cx="4500562" cy="285728"/>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Autofit/>
          </a:bodyPr>
          <a:lstStyle/>
          <a:p>
            <a:pPr lvl="0" eaLnBrk="0" fontAlgn="auto" hangingPunct="0">
              <a:spcAft>
                <a:spcPts val="0"/>
              </a:spcAft>
              <a:defRPr/>
            </a:pPr>
            <a:r>
              <a:rPr lang="sl-SI" b="1" dirty="0" smtClean="0"/>
              <a:t>PLK – stanje na trgu</a:t>
            </a:r>
            <a:endParaRPr kumimoji="0" lang="sl-SI" b="1" i="0"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pic>
        <p:nvPicPr>
          <p:cNvPr id="8" name="Slika 0" descr="logo Word.png"/>
          <p:cNvPicPr>
            <a:picLocks noChangeAspect="1" noChangeArrowheads="1"/>
          </p:cNvPicPr>
          <p:nvPr/>
        </p:nvPicPr>
        <p:blipFill>
          <a:blip r:embed="rId3" cstate="print"/>
          <a:srcRect/>
          <a:stretch>
            <a:fillRect/>
          </a:stretch>
        </p:blipFill>
        <p:spPr bwMode="auto">
          <a:xfrm>
            <a:off x="0" y="0"/>
            <a:ext cx="2219325" cy="500063"/>
          </a:xfrm>
          <a:prstGeom prst="rect">
            <a:avLst/>
          </a:prstGeom>
          <a:noFill/>
          <a:ln w="9525">
            <a:noFill/>
            <a:miter lim="800000"/>
            <a:headEnd/>
            <a:tailEnd/>
          </a:ln>
        </p:spPr>
      </p:pic>
      <p:sp>
        <p:nvSpPr>
          <p:cNvPr id="6" name="Pravokotnik 5"/>
          <p:cNvSpPr/>
          <p:nvPr/>
        </p:nvSpPr>
        <p:spPr>
          <a:xfrm>
            <a:off x="179512" y="899428"/>
            <a:ext cx="8856984" cy="369332"/>
          </a:xfrm>
          <a:prstGeom prst="rect">
            <a:avLst/>
          </a:prstGeom>
        </p:spPr>
        <p:txBody>
          <a:bodyPr wrap="square">
            <a:spAutoFit/>
          </a:bodyPr>
          <a:lstStyle/>
          <a:p>
            <a:r>
              <a:rPr lang="sl-SI" dirty="0" smtClean="0"/>
              <a:t>Vodilni dobavitelji PLK-jev (vključno s strojno in programsko opremo in storitvami):</a:t>
            </a:r>
          </a:p>
        </p:txBody>
      </p:sp>
      <p:pic>
        <p:nvPicPr>
          <p:cNvPr id="4098" name="Picture 2"/>
          <p:cNvPicPr>
            <a:picLocks noChangeAspect="1" noChangeArrowheads="1"/>
          </p:cNvPicPr>
          <p:nvPr/>
        </p:nvPicPr>
        <p:blipFill>
          <a:blip r:embed="rId4" cstate="print"/>
          <a:srcRect/>
          <a:stretch>
            <a:fillRect/>
          </a:stretch>
        </p:blipFill>
        <p:spPr bwMode="auto">
          <a:xfrm>
            <a:off x="827584" y="1412776"/>
            <a:ext cx="7410598" cy="51817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1"/>
          <p:cNvSpPr txBox="1">
            <a:spLocks/>
          </p:cNvSpPr>
          <p:nvPr/>
        </p:nvSpPr>
        <p:spPr bwMode="auto">
          <a:xfrm>
            <a:off x="0" y="0"/>
            <a:ext cx="9144000" cy="512757"/>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rmAutofit/>
          </a:bodyPr>
          <a:lstStyle/>
          <a:p>
            <a:pPr lvl="0" algn="ctr" eaLnBrk="0" fontAlgn="auto" hangingPunct="0">
              <a:spcAft>
                <a:spcPts val="0"/>
              </a:spcAft>
              <a:defRPr/>
            </a:pPr>
            <a:r>
              <a:rPr kumimoji="0" lang="sl-SI" sz="2000" b="0" i="0" u="none" strike="noStrike" kern="0" cap="none" spc="0" normalizeH="0" baseline="0" noProof="0" dirty="0" smtClean="0">
                <a:ln>
                  <a:noFill/>
                </a:ln>
                <a:solidFill>
                  <a:schemeClr val="lt1"/>
                </a:solidFill>
                <a:effectLst>
                  <a:outerShdw blurRad="38100" dist="38100" dir="2700000" algn="tl">
                    <a:srgbClr val="000000"/>
                  </a:outerShdw>
                </a:effectLst>
                <a:uLnTx/>
                <a:uFillTx/>
                <a:latin typeface="+mn-lt"/>
                <a:ea typeface="+mn-ea"/>
                <a:cs typeface="+mn-cs"/>
              </a:rPr>
              <a:t>	</a:t>
            </a:r>
            <a:r>
              <a:rPr lang="sl-SI" sz="2000" b="1" kern="0" dirty="0" smtClean="0">
                <a:effectLst>
                  <a:outerShdw blurRad="38100" dist="38100" dir="2700000" algn="tl">
                    <a:srgbClr val="000000"/>
                  </a:outerShdw>
                </a:effectLst>
              </a:rPr>
              <a:t> PROGRAMIRANJE V AVTOMATIKI</a:t>
            </a:r>
            <a:endParaRPr kumimoji="0" lang="sl-SI" sz="2000" b="1" i="1"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sp>
        <p:nvSpPr>
          <p:cNvPr id="7" name="Naslov 1"/>
          <p:cNvSpPr txBox="1">
            <a:spLocks/>
          </p:cNvSpPr>
          <p:nvPr/>
        </p:nvSpPr>
        <p:spPr bwMode="auto">
          <a:xfrm>
            <a:off x="0" y="476672"/>
            <a:ext cx="4500562" cy="285728"/>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Autofit/>
          </a:bodyPr>
          <a:lstStyle/>
          <a:p>
            <a:pPr lvl="0" eaLnBrk="0" fontAlgn="auto" hangingPunct="0">
              <a:spcAft>
                <a:spcPts val="0"/>
              </a:spcAft>
              <a:defRPr/>
            </a:pPr>
            <a:r>
              <a:rPr lang="sl-SI" b="1" dirty="0" smtClean="0"/>
              <a:t>PLK – stanje na trgu</a:t>
            </a:r>
            <a:endParaRPr kumimoji="0" lang="sl-SI" b="1" i="0"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pic>
        <p:nvPicPr>
          <p:cNvPr id="8" name="Slika 0" descr="logo Word.png"/>
          <p:cNvPicPr>
            <a:picLocks noChangeAspect="1" noChangeArrowheads="1"/>
          </p:cNvPicPr>
          <p:nvPr/>
        </p:nvPicPr>
        <p:blipFill>
          <a:blip r:embed="rId3" cstate="print"/>
          <a:srcRect/>
          <a:stretch>
            <a:fillRect/>
          </a:stretch>
        </p:blipFill>
        <p:spPr bwMode="auto">
          <a:xfrm>
            <a:off x="0" y="0"/>
            <a:ext cx="2219325" cy="500063"/>
          </a:xfrm>
          <a:prstGeom prst="rect">
            <a:avLst/>
          </a:prstGeom>
          <a:noFill/>
          <a:ln w="9525">
            <a:noFill/>
            <a:miter lim="800000"/>
            <a:headEnd/>
            <a:tailEnd/>
          </a:ln>
        </p:spPr>
      </p:pic>
      <p:sp>
        <p:nvSpPr>
          <p:cNvPr id="6" name="Pravokotnik 5"/>
          <p:cNvSpPr/>
          <p:nvPr/>
        </p:nvSpPr>
        <p:spPr>
          <a:xfrm>
            <a:off x="179512" y="899428"/>
            <a:ext cx="8856984" cy="369332"/>
          </a:xfrm>
          <a:prstGeom prst="rect">
            <a:avLst/>
          </a:prstGeom>
        </p:spPr>
        <p:txBody>
          <a:bodyPr wrap="square">
            <a:spAutoFit/>
          </a:bodyPr>
          <a:lstStyle/>
          <a:p>
            <a:r>
              <a:rPr lang="sl-SI" dirty="0" smtClean="0"/>
              <a:t>Vodilni dobavitelji PLK-jev (za Evropo):</a:t>
            </a:r>
          </a:p>
        </p:txBody>
      </p:sp>
      <p:pic>
        <p:nvPicPr>
          <p:cNvPr id="5122" name="Picture 2"/>
          <p:cNvPicPr>
            <a:picLocks noChangeAspect="1" noChangeArrowheads="1"/>
          </p:cNvPicPr>
          <p:nvPr/>
        </p:nvPicPr>
        <p:blipFill>
          <a:blip r:embed="rId4" cstate="print"/>
          <a:srcRect/>
          <a:stretch>
            <a:fillRect/>
          </a:stretch>
        </p:blipFill>
        <p:spPr bwMode="auto">
          <a:xfrm>
            <a:off x="1043608" y="1556792"/>
            <a:ext cx="7175524" cy="46402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1"/>
          <p:cNvSpPr txBox="1">
            <a:spLocks/>
          </p:cNvSpPr>
          <p:nvPr/>
        </p:nvSpPr>
        <p:spPr bwMode="auto">
          <a:xfrm>
            <a:off x="0" y="0"/>
            <a:ext cx="9144000" cy="512757"/>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rmAutofit/>
          </a:bodyPr>
          <a:lstStyle/>
          <a:p>
            <a:pPr lvl="0" algn="ctr" eaLnBrk="0" fontAlgn="auto" hangingPunct="0">
              <a:spcAft>
                <a:spcPts val="0"/>
              </a:spcAft>
              <a:defRPr/>
            </a:pPr>
            <a:r>
              <a:rPr kumimoji="0" lang="sl-SI" sz="2000" b="0" i="0" u="none" strike="noStrike" kern="0" cap="none" spc="0" normalizeH="0" baseline="0" noProof="0" dirty="0" smtClean="0">
                <a:ln>
                  <a:noFill/>
                </a:ln>
                <a:solidFill>
                  <a:schemeClr val="lt1"/>
                </a:solidFill>
                <a:effectLst>
                  <a:outerShdw blurRad="38100" dist="38100" dir="2700000" algn="tl">
                    <a:srgbClr val="000000"/>
                  </a:outerShdw>
                </a:effectLst>
                <a:uLnTx/>
                <a:uFillTx/>
                <a:latin typeface="+mn-lt"/>
                <a:ea typeface="+mn-ea"/>
                <a:cs typeface="+mn-cs"/>
              </a:rPr>
              <a:t>	</a:t>
            </a:r>
            <a:r>
              <a:rPr lang="sl-SI" sz="2000" b="1" kern="0" dirty="0" smtClean="0">
                <a:effectLst>
                  <a:outerShdw blurRad="38100" dist="38100" dir="2700000" algn="tl">
                    <a:srgbClr val="000000"/>
                  </a:outerShdw>
                </a:effectLst>
              </a:rPr>
              <a:t> PROGRAMIRANJE V AVTOMATIKI</a:t>
            </a:r>
            <a:endParaRPr kumimoji="0" lang="sl-SI" sz="2000" b="1" i="1"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sp>
        <p:nvSpPr>
          <p:cNvPr id="7" name="Naslov 1"/>
          <p:cNvSpPr txBox="1">
            <a:spLocks/>
          </p:cNvSpPr>
          <p:nvPr/>
        </p:nvSpPr>
        <p:spPr bwMode="auto">
          <a:xfrm>
            <a:off x="0" y="476672"/>
            <a:ext cx="4500562" cy="285728"/>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Autofit/>
          </a:bodyPr>
          <a:lstStyle/>
          <a:p>
            <a:pPr lvl="0" eaLnBrk="0" fontAlgn="auto" hangingPunct="0">
              <a:spcAft>
                <a:spcPts val="0"/>
              </a:spcAft>
              <a:defRPr/>
            </a:pPr>
            <a:r>
              <a:rPr lang="sl-SI" b="1" dirty="0" smtClean="0"/>
              <a:t>Delitev PLK-jev</a:t>
            </a:r>
            <a:endParaRPr kumimoji="0" lang="sl-SI" b="1" i="0"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pic>
        <p:nvPicPr>
          <p:cNvPr id="8" name="Slika 0" descr="logo Word.png"/>
          <p:cNvPicPr>
            <a:picLocks noChangeAspect="1" noChangeArrowheads="1"/>
          </p:cNvPicPr>
          <p:nvPr/>
        </p:nvPicPr>
        <p:blipFill>
          <a:blip r:embed="rId3" cstate="print"/>
          <a:srcRect/>
          <a:stretch>
            <a:fillRect/>
          </a:stretch>
        </p:blipFill>
        <p:spPr bwMode="auto">
          <a:xfrm>
            <a:off x="0" y="0"/>
            <a:ext cx="2219325" cy="500063"/>
          </a:xfrm>
          <a:prstGeom prst="rect">
            <a:avLst/>
          </a:prstGeom>
          <a:noFill/>
          <a:ln w="9525">
            <a:noFill/>
            <a:miter lim="800000"/>
            <a:headEnd/>
            <a:tailEnd/>
          </a:ln>
        </p:spPr>
      </p:pic>
      <p:sp>
        <p:nvSpPr>
          <p:cNvPr id="9" name="Pravokotnik 8"/>
          <p:cNvSpPr/>
          <p:nvPr/>
        </p:nvSpPr>
        <p:spPr>
          <a:xfrm>
            <a:off x="179512" y="1052736"/>
            <a:ext cx="6678488" cy="2862322"/>
          </a:xfrm>
          <a:prstGeom prst="rect">
            <a:avLst/>
          </a:prstGeom>
        </p:spPr>
        <p:txBody>
          <a:bodyPr wrap="square">
            <a:spAutoFit/>
          </a:bodyPr>
          <a:lstStyle/>
          <a:p>
            <a:pPr marL="342900" indent="-342900">
              <a:buFont typeface="Wingdings" pitchFamily="2" charset="2"/>
              <a:buChar char="Ø"/>
            </a:pPr>
            <a:r>
              <a:rPr lang="sl-SI" dirty="0" smtClean="0"/>
              <a:t>Kriteriji za delitev: </a:t>
            </a:r>
          </a:p>
          <a:p>
            <a:pPr marL="800100" lvl="1" indent="-342900">
              <a:buFont typeface="Arial" pitchFamily="34" charset="0"/>
              <a:buChar char="•"/>
            </a:pPr>
            <a:r>
              <a:rPr lang="sl-SI" dirty="0" smtClean="0"/>
              <a:t>število vhodov in izhodov</a:t>
            </a:r>
          </a:p>
          <a:p>
            <a:pPr marL="800100" lvl="1" indent="-342900">
              <a:buFont typeface="Arial" pitchFamily="34" charset="0"/>
              <a:buChar char="•"/>
            </a:pPr>
            <a:r>
              <a:rPr lang="sl-SI" dirty="0" smtClean="0"/>
              <a:t>cena </a:t>
            </a:r>
          </a:p>
          <a:p>
            <a:pPr marL="800100" lvl="1" indent="-342900">
              <a:buFont typeface="Arial" pitchFamily="34" charset="0"/>
              <a:buChar char="•"/>
            </a:pPr>
            <a:r>
              <a:rPr lang="sl-SI" dirty="0" smtClean="0"/>
              <a:t>fizična velikost </a:t>
            </a:r>
          </a:p>
          <a:p>
            <a:endParaRPr lang="sl-SI" dirty="0" smtClean="0"/>
          </a:p>
          <a:p>
            <a:pPr marL="342900" indent="-342900">
              <a:buFont typeface="Wingdings" pitchFamily="2" charset="2"/>
              <a:buChar char="Ø"/>
            </a:pPr>
            <a:r>
              <a:rPr lang="sl-SI" dirty="0" smtClean="0"/>
              <a:t>Splošna delitev: </a:t>
            </a:r>
          </a:p>
          <a:p>
            <a:pPr marL="800100" lvl="1" indent="-342900">
              <a:buFont typeface="Arial" pitchFamily="34" charset="0"/>
              <a:buChar char="•"/>
            </a:pPr>
            <a:r>
              <a:rPr lang="pl-PL" dirty="0" smtClean="0"/>
              <a:t>nano PLK-ji – manj od 15 V/I </a:t>
            </a:r>
          </a:p>
          <a:p>
            <a:pPr marL="800100" lvl="1" indent="-342900">
              <a:buFont typeface="Arial" pitchFamily="34" charset="0"/>
              <a:buChar char="•"/>
            </a:pPr>
            <a:r>
              <a:rPr lang="pl-PL" dirty="0" smtClean="0"/>
              <a:t>mikro PLK-ji – od 15 do 128 V/I </a:t>
            </a:r>
          </a:p>
          <a:p>
            <a:pPr marL="800100" lvl="1" indent="-342900">
              <a:buFont typeface="Arial" pitchFamily="34" charset="0"/>
              <a:buChar char="•"/>
            </a:pPr>
            <a:r>
              <a:rPr lang="pl-PL" dirty="0" smtClean="0"/>
              <a:t>srednje veliki PLK-ji – 128 do 512 V/I </a:t>
            </a:r>
          </a:p>
          <a:p>
            <a:pPr marL="800100" lvl="1" indent="-342900">
              <a:buFont typeface="Arial" pitchFamily="34" charset="0"/>
              <a:buChar char="•"/>
            </a:pPr>
            <a:r>
              <a:rPr lang="pl-PL" dirty="0" smtClean="0"/>
              <a:t>veliki PLK-ji – več od 512 V/I </a:t>
            </a:r>
          </a:p>
        </p:txBody>
      </p:sp>
      <p:pic>
        <p:nvPicPr>
          <p:cNvPr id="6146" name="Picture 2"/>
          <p:cNvPicPr>
            <a:picLocks noChangeAspect="1" noChangeArrowheads="1"/>
          </p:cNvPicPr>
          <p:nvPr/>
        </p:nvPicPr>
        <p:blipFill>
          <a:blip r:embed="rId4" cstate="print"/>
          <a:srcRect/>
          <a:stretch>
            <a:fillRect/>
          </a:stretch>
        </p:blipFill>
        <p:spPr bwMode="auto">
          <a:xfrm>
            <a:off x="5025426" y="3501008"/>
            <a:ext cx="4118574" cy="3300785"/>
          </a:xfrm>
          <a:prstGeom prst="rect">
            <a:avLst/>
          </a:prstGeom>
          <a:noFill/>
          <a:ln w="9525">
            <a:noFill/>
            <a:miter lim="800000"/>
            <a:headEnd/>
            <a:tailEnd/>
          </a:ln>
        </p:spPr>
      </p:pic>
      <p:sp>
        <p:nvSpPr>
          <p:cNvPr id="10" name="Pravokotnik 9"/>
          <p:cNvSpPr/>
          <p:nvPr/>
        </p:nvSpPr>
        <p:spPr>
          <a:xfrm>
            <a:off x="768925" y="6381328"/>
            <a:ext cx="4955203" cy="369332"/>
          </a:xfrm>
          <a:prstGeom prst="rect">
            <a:avLst/>
          </a:prstGeom>
        </p:spPr>
        <p:txBody>
          <a:bodyPr wrap="none">
            <a:spAutoFit/>
          </a:bodyPr>
          <a:lstStyle/>
          <a:p>
            <a:r>
              <a:rPr lang="sl-SI" i="1" dirty="0" err="1" smtClean="0"/>
              <a:t>Mikro</a:t>
            </a:r>
            <a:r>
              <a:rPr lang="sl-SI" i="1" dirty="0" smtClean="0"/>
              <a:t>, srednji in veliki PLK-ji podjetja Siemens </a:t>
            </a:r>
            <a:endParaRPr lang="sl-SI"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1"/>
          <p:cNvSpPr txBox="1">
            <a:spLocks/>
          </p:cNvSpPr>
          <p:nvPr/>
        </p:nvSpPr>
        <p:spPr bwMode="auto">
          <a:xfrm>
            <a:off x="0" y="0"/>
            <a:ext cx="9144000" cy="512757"/>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rmAutofit/>
          </a:bodyPr>
          <a:lstStyle/>
          <a:p>
            <a:pPr lvl="0" algn="ctr" eaLnBrk="0" fontAlgn="auto" hangingPunct="0">
              <a:spcAft>
                <a:spcPts val="0"/>
              </a:spcAft>
              <a:defRPr/>
            </a:pPr>
            <a:r>
              <a:rPr kumimoji="0" lang="sl-SI" sz="2000" b="0" i="0" u="none" strike="noStrike" kern="0" cap="none" spc="0" normalizeH="0" baseline="0" noProof="0" dirty="0" smtClean="0">
                <a:ln>
                  <a:noFill/>
                </a:ln>
                <a:solidFill>
                  <a:schemeClr val="lt1"/>
                </a:solidFill>
                <a:effectLst>
                  <a:outerShdw blurRad="38100" dist="38100" dir="2700000" algn="tl">
                    <a:srgbClr val="000000"/>
                  </a:outerShdw>
                </a:effectLst>
                <a:uLnTx/>
                <a:uFillTx/>
                <a:latin typeface="+mn-lt"/>
                <a:ea typeface="+mn-ea"/>
                <a:cs typeface="+mn-cs"/>
              </a:rPr>
              <a:t>	</a:t>
            </a:r>
            <a:r>
              <a:rPr lang="sl-SI" sz="2000" b="1" kern="0" dirty="0" smtClean="0">
                <a:effectLst>
                  <a:outerShdw blurRad="38100" dist="38100" dir="2700000" algn="tl">
                    <a:srgbClr val="000000"/>
                  </a:outerShdw>
                </a:effectLst>
              </a:rPr>
              <a:t> PROGRAMIRANJE V AVTOMATIKI</a:t>
            </a:r>
            <a:endParaRPr kumimoji="0" lang="sl-SI" sz="2000" b="1" i="1"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sp>
        <p:nvSpPr>
          <p:cNvPr id="7" name="Naslov 1"/>
          <p:cNvSpPr txBox="1">
            <a:spLocks/>
          </p:cNvSpPr>
          <p:nvPr/>
        </p:nvSpPr>
        <p:spPr bwMode="auto">
          <a:xfrm>
            <a:off x="0" y="476672"/>
            <a:ext cx="4500562" cy="285728"/>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Autofit/>
          </a:bodyPr>
          <a:lstStyle/>
          <a:p>
            <a:pPr lvl="0" eaLnBrk="0" fontAlgn="auto" hangingPunct="0">
              <a:spcAft>
                <a:spcPts val="0"/>
              </a:spcAft>
              <a:defRPr/>
            </a:pPr>
            <a:r>
              <a:rPr lang="sl-SI" b="1" dirty="0" err="1" smtClean="0"/>
              <a:t>Mikro</a:t>
            </a:r>
            <a:r>
              <a:rPr lang="sl-SI" b="1" dirty="0" smtClean="0"/>
              <a:t> PLK-ji – SIMATIC S7-200</a:t>
            </a:r>
            <a:endParaRPr kumimoji="0" lang="sl-SI" b="1" i="0"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pic>
        <p:nvPicPr>
          <p:cNvPr id="8" name="Slika 0" descr="logo Word.png"/>
          <p:cNvPicPr>
            <a:picLocks noChangeAspect="1" noChangeArrowheads="1"/>
          </p:cNvPicPr>
          <p:nvPr/>
        </p:nvPicPr>
        <p:blipFill>
          <a:blip r:embed="rId3" cstate="print"/>
          <a:srcRect/>
          <a:stretch>
            <a:fillRect/>
          </a:stretch>
        </p:blipFill>
        <p:spPr bwMode="auto">
          <a:xfrm>
            <a:off x="0" y="0"/>
            <a:ext cx="2219325" cy="500063"/>
          </a:xfrm>
          <a:prstGeom prst="rect">
            <a:avLst/>
          </a:prstGeom>
          <a:noFill/>
          <a:ln w="9525">
            <a:noFill/>
            <a:miter lim="800000"/>
            <a:headEnd/>
            <a:tailEnd/>
          </a:ln>
        </p:spPr>
      </p:pic>
      <p:pic>
        <p:nvPicPr>
          <p:cNvPr id="9" name="Picture 3"/>
          <p:cNvPicPr>
            <a:picLocks noChangeAspect="1" noChangeArrowheads="1"/>
          </p:cNvPicPr>
          <p:nvPr/>
        </p:nvPicPr>
        <p:blipFill>
          <a:blip r:embed="rId4" cstate="print"/>
          <a:srcRect/>
          <a:stretch>
            <a:fillRect/>
          </a:stretch>
        </p:blipFill>
        <p:spPr bwMode="auto">
          <a:xfrm>
            <a:off x="160630" y="836713"/>
            <a:ext cx="3907314" cy="2088232"/>
          </a:xfrm>
          <a:prstGeom prst="rect">
            <a:avLst/>
          </a:prstGeom>
          <a:noFill/>
          <a:ln w="9525">
            <a:noFill/>
            <a:miter lim="800000"/>
            <a:headEnd/>
            <a:tailEnd/>
          </a:ln>
        </p:spPr>
      </p:pic>
      <p:sp>
        <p:nvSpPr>
          <p:cNvPr id="10" name="Pravokotnik 9"/>
          <p:cNvSpPr/>
          <p:nvPr/>
        </p:nvSpPr>
        <p:spPr>
          <a:xfrm>
            <a:off x="4067944" y="836712"/>
            <a:ext cx="2808312" cy="923330"/>
          </a:xfrm>
          <a:prstGeom prst="rect">
            <a:avLst/>
          </a:prstGeom>
        </p:spPr>
        <p:txBody>
          <a:bodyPr wrap="square">
            <a:spAutoFit/>
          </a:bodyPr>
          <a:lstStyle/>
          <a:p>
            <a:r>
              <a:rPr lang="sl-SI" i="1" dirty="0" err="1" smtClean="0"/>
              <a:t>Mikro</a:t>
            </a:r>
            <a:r>
              <a:rPr lang="sl-SI" i="1" dirty="0" smtClean="0"/>
              <a:t> PLK-ji podjetja Siemens, serije SIMATIC S7-200 </a:t>
            </a:r>
            <a:endParaRPr lang="sl-SI" dirty="0"/>
          </a:p>
        </p:txBody>
      </p:sp>
      <p:pic>
        <p:nvPicPr>
          <p:cNvPr id="7170" name="Picture 2"/>
          <p:cNvPicPr>
            <a:picLocks noChangeAspect="1" noChangeArrowheads="1"/>
          </p:cNvPicPr>
          <p:nvPr/>
        </p:nvPicPr>
        <p:blipFill>
          <a:blip r:embed="rId5" cstate="print"/>
          <a:srcRect/>
          <a:stretch>
            <a:fillRect/>
          </a:stretch>
        </p:blipFill>
        <p:spPr bwMode="auto">
          <a:xfrm>
            <a:off x="3821261" y="2446696"/>
            <a:ext cx="5322739" cy="4366680"/>
          </a:xfrm>
          <a:prstGeom prst="rect">
            <a:avLst/>
          </a:prstGeom>
          <a:noFill/>
          <a:ln w="9525">
            <a:noFill/>
            <a:miter lim="800000"/>
            <a:headEnd/>
            <a:tailEnd/>
          </a:ln>
        </p:spPr>
      </p:pic>
      <p:sp>
        <p:nvSpPr>
          <p:cNvPr id="11" name="Pravokotnik 10"/>
          <p:cNvSpPr/>
          <p:nvPr/>
        </p:nvSpPr>
        <p:spPr>
          <a:xfrm>
            <a:off x="1187624" y="6381328"/>
            <a:ext cx="3523144" cy="369332"/>
          </a:xfrm>
          <a:prstGeom prst="rect">
            <a:avLst/>
          </a:prstGeom>
        </p:spPr>
        <p:txBody>
          <a:bodyPr wrap="none">
            <a:spAutoFit/>
          </a:bodyPr>
          <a:lstStyle/>
          <a:p>
            <a:r>
              <a:rPr lang="sl-SI" i="1" dirty="0" smtClean="0"/>
              <a:t>Vodilni dobavitelji </a:t>
            </a:r>
            <a:r>
              <a:rPr lang="sl-SI" i="1" dirty="0" err="1" smtClean="0"/>
              <a:t>mikro</a:t>
            </a:r>
            <a:r>
              <a:rPr lang="sl-SI" i="1" dirty="0" smtClean="0"/>
              <a:t> PLK-jev </a:t>
            </a:r>
            <a:endParaRPr lang="sl-SI"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1"/>
          <p:cNvSpPr txBox="1">
            <a:spLocks/>
          </p:cNvSpPr>
          <p:nvPr/>
        </p:nvSpPr>
        <p:spPr bwMode="auto">
          <a:xfrm>
            <a:off x="0" y="0"/>
            <a:ext cx="9144000" cy="512757"/>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rmAutofit/>
          </a:bodyPr>
          <a:lstStyle/>
          <a:p>
            <a:pPr lvl="0" algn="ctr" eaLnBrk="0" fontAlgn="auto" hangingPunct="0">
              <a:spcAft>
                <a:spcPts val="0"/>
              </a:spcAft>
              <a:defRPr/>
            </a:pPr>
            <a:r>
              <a:rPr kumimoji="0" lang="sl-SI" sz="2000" b="0" i="0" u="none" strike="noStrike" kern="0" cap="none" spc="0" normalizeH="0" baseline="0" noProof="0" dirty="0" smtClean="0">
                <a:ln>
                  <a:noFill/>
                </a:ln>
                <a:solidFill>
                  <a:schemeClr val="lt1"/>
                </a:solidFill>
                <a:effectLst>
                  <a:outerShdw blurRad="38100" dist="38100" dir="2700000" algn="tl">
                    <a:srgbClr val="000000"/>
                  </a:outerShdw>
                </a:effectLst>
                <a:uLnTx/>
                <a:uFillTx/>
                <a:latin typeface="+mn-lt"/>
                <a:ea typeface="+mn-ea"/>
                <a:cs typeface="+mn-cs"/>
              </a:rPr>
              <a:t>	</a:t>
            </a:r>
            <a:r>
              <a:rPr lang="sl-SI" sz="2000" b="1" kern="0" dirty="0" smtClean="0">
                <a:effectLst>
                  <a:outerShdw blurRad="38100" dist="38100" dir="2700000" algn="tl">
                    <a:srgbClr val="000000"/>
                  </a:outerShdw>
                </a:effectLst>
              </a:rPr>
              <a:t> PROGRAMIRANJE V AVTOMATIKI</a:t>
            </a:r>
            <a:endParaRPr kumimoji="0" lang="sl-SI" sz="2000" b="1" i="1"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sp>
        <p:nvSpPr>
          <p:cNvPr id="7" name="Naslov 1"/>
          <p:cNvSpPr txBox="1">
            <a:spLocks/>
          </p:cNvSpPr>
          <p:nvPr/>
        </p:nvSpPr>
        <p:spPr bwMode="auto">
          <a:xfrm>
            <a:off x="0" y="476672"/>
            <a:ext cx="4500562" cy="285728"/>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Autofit/>
          </a:bodyPr>
          <a:lstStyle/>
          <a:p>
            <a:pPr lvl="0" eaLnBrk="0" fontAlgn="auto" hangingPunct="0">
              <a:spcAft>
                <a:spcPts val="0"/>
              </a:spcAft>
              <a:defRPr/>
            </a:pPr>
            <a:r>
              <a:rPr lang="sl-SI" b="1" dirty="0" smtClean="0"/>
              <a:t>Mikroračunalnik</a:t>
            </a:r>
            <a:endParaRPr kumimoji="0" lang="sl-SI" b="1" i="0"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pic>
        <p:nvPicPr>
          <p:cNvPr id="8" name="Slika 0" descr="logo Word.png"/>
          <p:cNvPicPr>
            <a:picLocks noChangeAspect="1" noChangeArrowheads="1"/>
          </p:cNvPicPr>
          <p:nvPr/>
        </p:nvPicPr>
        <p:blipFill>
          <a:blip r:embed="rId3" cstate="print"/>
          <a:srcRect/>
          <a:stretch>
            <a:fillRect/>
          </a:stretch>
        </p:blipFill>
        <p:spPr bwMode="auto">
          <a:xfrm>
            <a:off x="0" y="0"/>
            <a:ext cx="2219325" cy="500063"/>
          </a:xfrm>
          <a:prstGeom prst="rect">
            <a:avLst/>
          </a:prstGeom>
          <a:noFill/>
          <a:ln w="9525">
            <a:noFill/>
            <a:miter lim="800000"/>
            <a:headEnd/>
            <a:tailEnd/>
          </a:ln>
        </p:spPr>
      </p:pic>
      <p:sp>
        <p:nvSpPr>
          <p:cNvPr id="28" name="Pravokotnik 27"/>
          <p:cNvSpPr/>
          <p:nvPr/>
        </p:nvSpPr>
        <p:spPr>
          <a:xfrm>
            <a:off x="179512" y="980728"/>
            <a:ext cx="8784976" cy="2523768"/>
          </a:xfrm>
          <a:prstGeom prst="rect">
            <a:avLst/>
          </a:prstGeom>
        </p:spPr>
        <p:txBody>
          <a:bodyPr wrap="square">
            <a:spAutoFit/>
          </a:bodyPr>
          <a:lstStyle/>
          <a:p>
            <a:r>
              <a:rPr lang="sl-SI" b="1" dirty="0" smtClean="0"/>
              <a:t>Pomnilnik</a:t>
            </a:r>
          </a:p>
          <a:p>
            <a:pPr marL="457200" indent="-457200">
              <a:buFont typeface="Arial" pitchFamily="34" charset="0"/>
              <a:buChar char="•"/>
            </a:pPr>
            <a:r>
              <a:rPr lang="sl-SI" sz="2000" dirty="0" smtClean="0">
                <a:latin typeface="+mn-lt"/>
              </a:rPr>
              <a:t>Množica celic, ki hranijo neko informacijo, </a:t>
            </a:r>
            <a:r>
              <a:rPr lang="pl-PL" sz="2000" dirty="0" smtClean="0">
                <a:latin typeface="+mn-lt"/>
              </a:rPr>
              <a:t>zapisano v mikroprocesorju razumljivi obliki (podatke ali navodila za izvajanje programa)</a:t>
            </a:r>
          </a:p>
          <a:p>
            <a:pPr marL="457200" indent="-457200">
              <a:buFont typeface="Arial" pitchFamily="34" charset="0"/>
              <a:buChar char="•"/>
            </a:pPr>
            <a:r>
              <a:rPr lang="sl-SI" sz="2000" dirty="0" smtClean="0">
                <a:latin typeface="+mn-lt"/>
              </a:rPr>
              <a:t>Vsaka izmed celic ima enolično številko (naslov) </a:t>
            </a:r>
            <a:r>
              <a:rPr lang="pl-PL" sz="2000" dirty="0" smtClean="0">
                <a:latin typeface="+mn-lt"/>
              </a:rPr>
              <a:t>preko katere mikroprocesor dostopa do njene </a:t>
            </a:r>
            <a:r>
              <a:rPr lang="sl-SI" sz="2000" dirty="0" smtClean="0">
                <a:latin typeface="+mn-lt"/>
              </a:rPr>
              <a:t>vsebine (pri tem uporabi naslovno vodilo)</a:t>
            </a:r>
          </a:p>
          <a:p>
            <a:pPr marL="457200" indent="-457200">
              <a:buFont typeface="Arial" pitchFamily="34" charset="0"/>
              <a:buChar char="•"/>
            </a:pPr>
            <a:r>
              <a:rPr lang="sl-SI" sz="2000" dirty="0" smtClean="0">
                <a:latin typeface="+mn-lt"/>
              </a:rPr>
              <a:t>Vsebina posamezne celice se lahko (preko </a:t>
            </a:r>
            <a:r>
              <a:rPr lang="it-IT" sz="2000" dirty="0" err="1" smtClean="0">
                <a:latin typeface="+mn-lt"/>
              </a:rPr>
              <a:t>podatkovnega</a:t>
            </a:r>
            <a:r>
              <a:rPr lang="it-IT" sz="2000" dirty="0" smtClean="0">
                <a:latin typeface="+mn-lt"/>
              </a:rPr>
              <a:t> </a:t>
            </a:r>
            <a:r>
              <a:rPr lang="it-IT" sz="2000" dirty="0" err="1" smtClean="0">
                <a:latin typeface="+mn-lt"/>
              </a:rPr>
              <a:t>vodila</a:t>
            </a:r>
            <a:r>
              <a:rPr lang="it-IT" sz="2000" dirty="0" smtClean="0">
                <a:latin typeface="+mn-lt"/>
              </a:rPr>
              <a:t>) </a:t>
            </a:r>
            <a:r>
              <a:rPr lang="it-IT" sz="2000" dirty="0" err="1" smtClean="0">
                <a:latin typeface="+mn-lt"/>
              </a:rPr>
              <a:t>prenese</a:t>
            </a:r>
            <a:r>
              <a:rPr lang="it-IT" sz="2000" dirty="0" smtClean="0">
                <a:latin typeface="+mn-lt"/>
              </a:rPr>
              <a:t> v </a:t>
            </a:r>
            <a:r>
              <a:rPr lang="it-IT" sz="2000" dirty="0" err="1" smtClean="0">
                <a:latin typeface="+mn-lt"/>
              </a:rPr>
              <a:t>mikroprocesor</a:t>
            </a:r>
            <a:r>
              <a:rPr lang="it-IT" sz="2000" dirty="0" smtClean="0">
                <a:latin typeface="+mn-lt"/>
              </a:rPr>
              <a:t> in</a:t>
            </a:r>
            <a:r>
              <a:rPr lang="sl-SI" sz="2000" dirty="0" smtClean="0">
                <a:latin typeface="+mn-lt"/>
              </a:rPr>
              <a:t> obratno</a:t>
            </a:r>
          </a:p>
          <a:p>
            <a:pPr marL="457200" indent="-457200">
              <a:buFont typeface="Arial" pitchFamily="34" charset="0"/>
              <a:buChar char="•"/>
            </a:pPr>
            <a:r>
              <a:rPr lang="pl-PL" sz="2000" dirty="0" smtClean="0">
                <a:latin typeface="+mn-lt"/>
              </a:rPr>
              <a:t>Obstajajo različne izvedbe pomnilnika: bralni, </a:t>
            </a:r>
            <a:r>
              <a:rPr lang="sl-SI" sz="2000" dirty="0" smtClean="0">
                <a:latin typeface="+mn-lt"/>
              </a:rPr>
              <a:t>bralno/pisalni ...</a:t>
            </a:r>
          </a:p>
        </p:txBody>
      </p:sp>
      <p:sp>
        <p:nvSpPr>
          <p:cNvPr id="29" name="Pravokotnik 28"/>
          <p:cNvSpPr/>
          <p:nvPr/>
        </p:nvSpPr>
        <p:spPr>
          <a:xfrm>
            <a:off x="179512" y="3861048"/>
            <a:ext cx="8784976" cy="1785104"/>
          </a:xfrm>
          <a:prstGeom prst="rect">
            <a:avLst/>
          </a:prstGeom>
        </p:spPr>
        <p:txBody>
          <a:bodyPr wrap="square">
            <a:spAutoFit/>
          </a:bodyPr>
          <a:lstStyle/>
          <a:p>
            <a:r>
              <a:rPr lang="sl-SI" b="1" dirty="0" smtClean="0"/>
              <a:t>Periferni vmesniki</a:t>
            </a:r>
          </a:p>
          <a:p>
            <a:pPr marL="457200" indent="-457200">
              <a:buFont typeface="Arial" pitchFamily="34" charset="0"/>
              <a:buChar char="•"/>
            </a:pPr>
            <a:r>
              <a:rPr lang="pl-PL" dirty="0" smtClean="0"/>
              <a:t>Skrbijo za komunukacijo mrikroračunalnika z </a:t>
            </a:r>
            <a:r>
              <a:rPr lang="sl-SI" dirty="0" smtClean="0"/>
              <a:t>okolico</a:t>
            </a:r>
          </a:p>
          <a:p>
            <a:pPr marL="457200" indent="-457200">
              <a:buFont typeface="Arial" pitchFamily="34" charset="0"/>
              <a:buChar char="•"/>
            </a:pPr>
            <a:r>
              <a:rPr lang="sl-SI" dirty="0" smtClean="0"/>
              <a:t>Nanje priključimo različne periferne naprave: tiskalnike, diske, prikazovalnike, ...</a:t>
            </a:r>
          </a:p>
          <a:p>
            <a:pPr marL="457200" indent="-457200">
              <a:buFont typeface="Arial" pitchFamily="34" charset="0"/>
              <a:buChar char="•"/>
            </a:pPr>
            <a:r>
              <a:rPr lang="sl-SI" dirty="0" smtClean="0"/>
              <a:t>Skrbijo za prilagoditev napetostnih nivojev, hitrosti </a:t>
            </a:r>
            <a:r>
              <a:rPr lang="es-ES" dirty="0" err="1" smtClean="0"/>
              <a:t>prenašanja</a:t>
            </a:r>
            <a:r>
              <a:rPr lang="es-ES" dirty="0" smtClean="0"/>
              <a:t> </a:t>
            </a:r>
            <a:r>
              <a:rPr lang="es-ES" dirty="0" err="1" smtClean="0"/>
              <a:t>informacij</a:t>
            </a:r>
            <a:r>
              <a:rPr lang="es-ES" dirty="0" smtClean="0"/>
              <a:t>, </a:t>
            </a:r>
            <a:r>
              <a:rPr lang="es-ES" dirty="0" err="1" smtClean="0"/>
              <a:t>načina</a:t>
            </a:r>
            <a:r>
              <a:rPr lang="es-ES" dirty="0" smtClean="0"/>
              <a:t> </a:t>
            </a:r>
            <a:r>
              <a:rPr lang="es-ES" dirty="0" err="1" smtClean="0"/>
              <a:t>prenosa</a:t>
            </a:r>
            <a:r>
              <a:rPr lang="es-ES" dirty="0" smtClean="0"/>
              <a:t> </a:t>
            </a:r>
            <a:r>
              <a:rPr lang="es-ES" dirty="0" err="1" smtClean="0"/>
              <a:t>informacij</a:t>
            </a:r>
            <a:r>
              <a:rPr lang="es-ES" dirty="0" smtClean="0"/>
              <a:t>,</a:t>
            </a:r>
            <a:r>
              <a:rPr lang="sl-SI" dirty="0" smtClean="0"/>
              <a:t> ...</a:t>
            </a:r>
          </a:p>
          <a:p>
            <a:pPr marL="457200" indent="-457200">
              <a:buFont typeface="Arial" pitchFamily="34" charset="0"/>
              <a:buChar char="•"/>
            </a:pPr>
            <a:r>
              <a:rPr lang="sl-SI" dirty="0" smtClean="0"/>
              <a:t>Obstaja velika množica različnih perifernih vmesnikov</a:t>
            </a:r>
            <a:endParaRPr lang="sl-SI" sz="2000" dirty="0" smtClean="0">
              <a:latin typeface="+mn-l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1"/>
          <p:cNvSpPr txBox="1">
            <a:spLocks/>
          </p:cNvSpPr>
          <p:nvPr/>
        </p:nvSpPr>
        <p:spPr bwMode="auto">
          <a:xfrm>
            <a:off x="0" y="0"/>
            <a:ext cx="9144000" cy="512757"/>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rmAutofit/>
          </a:bodyPr>
          <a:lstStyle/>
          <a:p>
            <a:pPr lvl="0" algn="ctr" eaLnBrk="0" fontAlgn="auto" hangingPunct="0">
              <a:spcAft>
                <a:spcPts val="0"/>
              </a:spcAft>
              <a:defRPr/>
            </a:pPr>
            <a:r>
              <a:rPr kumimoji="0" lang="sl-SI" sz="2000" b="0" i="0" u="none" strike="noStrike" kern="0" cap="none" spc="0" normalizeH="0" baseline="0" noProof="0" dirty="0" smtClean="0">
                <a:ln>
                  <a:noFill/>
                </a:ln>
                <a:solidFill>
                  <a:schemeClr val="lt1"/>
                </a:solidFill>
                <a:effectLst>
                  <a:outerShdw blurRad="38100" dist="38100" dir="2700000" algn="tl">
                    <a:srgbClr val="000000"/>
                  </a:outerShdw>
                </a:effectLst>
                <a:uLnTx/>
                <a:uFillTx/>
                <a:latin typeface="+mn-lt"/>
                <a:ea typeface="+mn-ea"/>
                <a:cs typeface="+mn-cs"/>
              </a:rPr>
              <a:t>	</a:t>
            </a:r>
            <a:r>
              <a:rPr lang="sl-SI" sz="2000" b="1" kern="0" dirty="0" smtClean="0">
                <a:effectLst>
                  <a:outerShdw blurRad="38100" dist="38100" dir="2700000" algn="tl">
                    <a:srgbClr val="000000"/>
                  </a:outerShdw>
                </a:effectLst>
              </a:rPr>
              <a:t> PROGRAMIRANJE V AVTOMATIKI</a:t>
            </a:r>
            <a:endParaRPr kumimoji="0" lang="sl-SI" sz="2000" b="1" i="1"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sp>
        <p:nvSpPr>
          <p:cNvPr id="7" name="Naslov 1"/>
          <p:cNvSpPr txBox="1">
            <a:spLocks/>
          </p:cNvSpPr>
          <p:nvPr/>
        </p:nvSpPr>
        <p:spPr bwMode="auto">
          <a:xfrm>
            <a:off x="0" y="476672"/>
            <a:ext cx="4500562" cy="285728"/>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Autofit/>
          </a:bodyPr>
          <a:lstStyle/>
          <a:p>
            <a:pPr lvl="0" eaLnBrk="0" fontAlgn="auto" hangingPunct="0">
              <a:spcAft>
                <a:spcPts val="0"/>
              </a:spcAft>
              <a:defRPr/>
            </a:pPr>
            <a:r>
              <a:rPr lang="sl-SI" b="1" dirty="0" err="1" smtClean="0"/>
              <a:t>Mikro</a:t>
            </a:r>
            <a:r>
              <a:rPr lang="sl-SI" b="1" dirty="0" smtClean="0"/>
              <a:t> PLK-ji – SIMATIC S7-200</a:t>
            </a:r>
            <a:endParaRPr kumimoji="0" lang="sl-SI" b="1" i="0"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pic>
        <p:nvPicPr>
          <p:cNvPr id="8" name="Slika 0" descr="logo Word.png"/>
          <p:cNvPicPr>
            <a:picLocks noChangeAspect="1" noChangeArrowheads="1"/>
          </p:cNvPicPr>
          <p:nvPr/>
        </p:nvPicPr>
        <p:blipFill>
          <a:blip r:embed="rId3" cstate="print"/>
          <a:srcRect/>
          <a:stretch>
            <a:fillRect/>
          </a:stretch>
        </p:blipFill>
        <p:spPr bwMode="auto">
          <a:xfrm>
            <a:off x="0" y="0"/>
            <a:ext cx="2219325" cy="500063"/>
          </a:xfrm>
          <a:prstGeom prst="rect">
            <a:avLst/>
          </a:prstGeom>
          <a:noFill/>
          <a:ln w="9525">
            <a:noFill/>
            <a:miter lim="800000"/>
            <a:headEnd/>
            <a:tailEnd/>
          </a:ln>
        </p:spPr>
      </p:pic>
      <p:sp>
        <p:nvSpPr>
          <p:cNvPr id="6" name="Pravokotnik 5"/>
          <p:cNvSpPr/>
          <p:nvPr/>
        </p:nvSpPr>
        <p:spPr>
          <a:xfrm>
            <a:off x="179512" y="1147966"/>
            <a:ext cx="8856984" cy="4801314"/>
          </a:xfrm>
          <a:prstGeom prst="rect">
            <a:avLst/>
          </a:prstGeom>
        </p:spPr>
        <p:txBody>
          <a:bodyPr wrap="square">
            <a:spAutoFit/>
          </a:bodyPr>
          <a:lstStyle/>
          <a:p>
            <a:r>
              <a:rPr lang="sl-SI" dirty="0" smtClean="0"/>
              <a:t>Majhen modularen krmilni sistem za najnižjo raven avtomatizacije: </a:t>
            </a:r>
          </a:p>
          <a:p>
            <a:pPr marL="342900" indent="-342900">
              <a:buFont typeface="Arial" pitchFamily="34" charset="0"/>
              <a:buChar char="•"/>
            </a:pPr>
            <a:r>
              <a:rPr lang="sl-SI" dirty="0" smtClean="0"/>
              <a:t>spekter CPU-jev za različne stopnje zahtevnosti </a:t>
            </a:r>
          </a:p>
          <a:p>
            <a:pPr marL="342900" indent="-342900">
              <a:buFont typeface="Arial" pitchFamily="34" charset="0"/>
              <a:buChar char="•"/>
            </a:pPr>
            <a:r>
              <a:rPr lang="sl-SI" dirty="0" smtClean="0"/>
              <a:t>širok izbor modulov </a:t>
            </a:r>
          </a:p>
          <a:p>
            <a:pPr marL="342900" indent="-342900">
              <a:buFont typeface="Arial" pitchFamily="34" charset="0"/>
              <a:buChar char="•"/>
            </a:pPr>
            <a:r>
              <a:rPr lang="sl-SI" dirty="0" smtClean="0"/>
              <a:t>možnost razširitve do 7 modulov </a:t>
            </a:r>
          </a:p>
          <a:p>
            <a:pPr marL="342900" indent="-342900">
              <a:buFont typeface="Arial" pitchFamily="34" charset="0"/>
              <a:buChar char="•"/>
            </a:pPr>
            <a:r>
              <a:rPr lang="sl-SI" dirty="0" smtClean="0"/>
              <a:t>vodilo, vgrajeno v module</a:t>
            </a:r>
          </a:p>
          <a:p>
            <a:endParaRPr lang="sl-SI" dirty="0" smtClean="0"/>
          </a:p>
          <a:p>
            <a:r>
              <a:rPr lang="sl-SI" dirty="0" smtClean="0"/>
              <a:t>Možnost povezovanja v omrežje s pomočjo: </a:t>
            </a:r>
          </a:p>
          <a:p>
            <a:pPr marL="342900" indent="-342900">
              <a:buFont typeface="Arial" pitchFamily="34" charset="0"/>
              <a:buChar char="•"/>
            </a:pPr>
            <a:r>
              <a:rPr lang="sl-SI" dirty="0" smtClean="0"/>
              <a:t>RS 485 komunikacijskega vmesnika</a:t>
            </a:r>
          </a:p>
          <a:p>
            <a:pPr marL="342900" indent="-342900">
              <a:buFont typeface="Arial" pitchFamily="34" charset="0"/>
              <a:buChar char="•"/>
            </a:pPr>
            <a:r>
              <a:rPr lang="sl-SI" dirty="0" smtClean="0"/>
              <a:t>PROFIBUS-a </a:t>
            </a:r>
          </a:p>
          <a:p>
            <a:pPr marL="342900" indent="-342900">
              <a:buFont typeface="Arial" pitchFamily="34" charset="0"/>
              <a:buChar char="•"/>
            </a:pPr>
            <a:r>
              <a:rPr lang="sl-SI" dirty="0" smtClean="0"/>
              <a:t>industrijskega ETHERNET-a </a:t>
            </a:r>
          </a:p>
          <a:p>
            <a:endParaRPr lang="sl-SI" dirty="0" smtClean="0"/>
          </a:p>
          <a:p>
            <a:endParaRPr lang="sl-SI" dirty="0" smtClean="0"/>
          </a:p>
          <a:p>
            <a:pPr marL="342900" indent="-342900">
              <a:buFont typeface="Arial" pitchFamily="34" charset="0"/>
              <a:buChar char="•"/>
            </a:pPr>
            <a:r>
              <a:rPr lang="sl-SI" dirty="0" smtClean="0"/>
              <a:t>c</a:t>
            </a:r>
            <a:r>
              <a:rPr lang="pt-BR" dirty="0" smtClean="0"/>
              <a:t>entralna </a:t>
            </a:r>
            <a:r>
              <a:rPr lang="sl-SI" dirty="0" smtClean="0"/>
              <a:t>povezava </a:t>
            </a:r>
            <a:r>
              <a:rPr lang="pt-BR" dirty="0" smtClean="0"/>
              <a:t>s programir</a:t>
            </a:r>
            <a:r>
              <a:rPr lang="sl-SI" dirty="0" smtClean="0"/>
              <a:t>no napravo</a:t>
            </a:r>
            <a:r>
              <a:rPr lang="pt-BR" dirty="0" smtClean="0"/>
              <a:t> </a:t>
            </a:r>
            <a:r>
              <a:rPr lang="sl-SI" dirty="0" smtClean="0"/>
              <a:t>z</a:t>
            </a:r>
            <a:r>
              <a:rPr lang="pt-BR" dirty="0" smtClean="0"/>
              <a:t> </a:t>
            </a:r>
            <a:r>
              <a:rPr lang="sl-SI" dirty="0" smtClean="0"/>
              <a:t>možnostjo</a:t>
            </a:r>
            <a:r>
              <a:rPr lang="pt-BR" dirty="0" smtClean="0"/>
              <a:t> </a:t>
            </a:r>
            <a:r>
              <a:rPr lang="sl-SI" dirty="0" smtClean="0"/>
              <a:t>dostopa do vseh </a:t>
            </a:r>
            <a:r>
              <a:rPr lang="pt-BR" dirty="0" smtClean="0"/>
              <a:t>modul</a:t>
            </a:r>
            <a:r>
              <a:rPr lang="sl-SI" dirty="0" err="1" smtClean="0"/>
              <a:t>ov</a:t>
            </a:r>
            <a:r>
              <a:rPr lang="pt-BR" dirty="0" smtClean="0"/>
              <a:t> </a:t>
            </a:r>
          </a:p>
          <a:p>
            <a:pPr marL="342900" indent="-342900">
              <a:buFont typeface="Arial" pitchFamily="34" charset="0"/>
              <a:buChar char="•"/>
            </a:pPr>
            <a:r>
              <a:rPr lang="sl-SI" dirty="0" smtClean="0"/>
              <a:t>ni omejitev na utore</a:t>
            </a:r>
          </a:p>
          <a:p>
            <a:pPr marL="342900" indent="-342900">
              <a:buFont typeface="Arial" pitchFamily="34" charset="0"/>
              <a:buChar char="•"/>
            </a:pPr>
            <a:r>
              <a:rPr lang="sl-SI" dirty="0" smtClean="0"/>
              <a:t>lastna programska podpora </a:t>
            </a:r>
          </a:p>
          <a:p>
            <a:pPr marL="342900" indent="-342900">
              <a:buFont typeface="Arial" pitchFamily="34" charset="0"/>
              <a:buChar char="•"/>
            </a:pPr>
            <a:r>
              <a:rPr lang="sl-SI" dirty="0" smtClean="0"/>
              <a:t>poln paket (“</a:t>
            </a:r>
            <a:r>
              <a:rPr lang="sl-SI" dirty="0" err="1" smtClean="0"/>
              <a:t>Total</a:t>
            </a:r>
            <a:r>
              <a:rPr lang="sl-SI" dirty="0" smtClean="0"/>
              <a:t> </a:t>
            </a:r>
            <a:r>
              <a:rPr lang="sl-SI" dirty="0" err="1" smtClean="0"/>
              <a:t>Package</a:t>
            </a:r>
            <a:r>
              <a:rPr lang="sl-SI" dirty="0" smtClean="0"/>
              <a:t>”) z napajanjem, CPU, V/I znotraj ene same enote </a:t>
            </a:r>
          </a:p>
          <a:p>
            <a:pPr marL="342900" indent="-342900">
              <a:buFont typeface="Arial" pitchFamily="34" charset="0"/>
              <a:buChar char="•"/>
            </a:pPr>
            <a:r>
              <a:rPr lang="vi-VN" dirty="0" smtClean="0"/>
              <a:t>“</a:t>
            </a:r>
            <a:r>
              <a:rPr lang="sl-SI" dirty="0" smtClean="0"/>
              <a:t>m</a:t>
            </a:r>
            <a:r>
              <a:rPr lang="vi-VN" dirty="0" smtClean="0"/>
              <a:t>icro PLC" </a:t>
            </a:r>
            <a:r>
              <a:rPr lang="sl-SI" dirty="0" smtClean="0"/>
              <a:t>z</a:t>
            </a:r>
            <a:r>
              <a:rPr lang="vi-VN" dirty="0" smtClean="0"/>
              <a:t> </a:t>
            </a:r>
            <a:r>
              <a:rPr lang="sl-SI" dirty="0" smtClean="0"/>
              <a:t>v</a:t>
            </a:r>
            <a:r>
              <a:rPr lang="vi-VN" dirty="0" smtClean="0"/>
              <a:t>gra</a:t>
            </a:r>
            <a:r>
              <a:rPr lang="sl-SI" dirty="0" smtClean="0"/>
              <a:t>j</a:t>
            </a:r>
            <a:r>
              <a:rPr lang="vi-VN" dirty="0" smtClean="0"/>
              <a:t>enim</a:t>
            </a:r>
            <a:r>
              <a:rPr lang="sl-SI" dirty="0" smtClean="0"/>
              <a:t>i</a:t>
            </a:r>
            <a:r>
              <a:rPr lang="vi-VN" dirty="0" smtClean="0"/>
              <a:t> funkcijam</a:t>
            </a:r>
            <a:r>
              <a:rPr lang="sl-SI" dirty="0" smtClean="0"/>
              <a:t>i</a:t>
            </a:r>
            <a:endParaRPr lang="vi-VN"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1"/>
          <p:cNvSpPr txBox="1">
            <a:spLocks/>
          </p:cNvSpPr>
          <p:nvPr/>
        </p:nvSpPr>
        <p:spPr bwMode="auto">
          <a:xfrm>
            <a:off x="0" y="0"/>
            <a:ext cx="9144000" cy="512757"/>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rmAutofit/>
          </a:bodyPr>
          <a:lstStyle/>
          <a:p>
            <a:pPr lvl="0" algn="ctr" eaLnBrk="0" fontAlgn="auto" hangingPunct="0">
              <a:spcAft>
                <a:spcPts val="0"/>
              </a:spcAft>
              <a:defRPr/>
            </a:pPr>
            <a:r>
              <a:rPr kumimoji="0" lang="sl-SI" sz="2000" b="0" i="0" u="none" strike="noStrike" kern="0" cap="none" spc="0" normalizeH="0" baseline="0" noProof="0" dirty="0" smtClean="0">
                <a:ln>
                  <a:noFill/>
                </a:ln>
                <a:solidFill>
                  <a:schemeClr val="lt1"/>
                </a:solidFill>
                <a:effectLst>
                  <a:outerShdw blurRad="38100" dist="38100" dir="2700000" algn="tl">
                    <a:srgbClr val="000000"/>
                  </a:outerShdw>
                </a:effectLst>
                <a:uLnTx/>
                <a:uFillTx/>
                <a:latin typeface="+mn-lt"/>
                <a:ea typeface="+mn-ea"/>
                <a:cs typeface="+mn-cs"/>
              </a:rPr>
              <a:t>	</a:t>
            </a:r>
            <a:r>
              <a:rPr lang="sl-SI" sz="2000" b="1" kern="0" dirty="0" smtClean="0">
                <a:effectLst>
                  <a:outerShdw blurRad="38100" dist="38100" dir="2700000" algn="tl">
                    <a:srgbClr val="000000"/>
                  </a:outerShdw>
                </a:effectLst>
              </a:rPr>
              <a:t> PROGRAMIRANJE V AVTOMATIKI</a:t>
            </a:r>
            <a:endParaRPr kumimoji="0" lang="sl-SI" sz="2000" b="1" i="1"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sp>
        <p:nvSpPr>
          <p:cNvPr id="7" name="Naslov 1"/>
          <p:cNvSpPr txBox="1">
            <a:spLocks/>
          </p:cNvSpPr>
          <p:nvPr/>
        </p:nvSpPr>
        <p:spPr bwMode="auto">
          <a:xfrm>
            <a:off x="0" y="476672"/>
            <a:ext cx="4500562" cy="285728"/>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Autofit/>
          </a:bodyPr>
          <a:lstStyle/>
          <a:p>
            <a:pPr lvl="0" eaLnBrk="0" fontAlgn="auto" hangingPunct="0">
              <a:spcAft>
                <a:spcPts val="0"/>
              </a:spcAft>
              <a:defRPr/>
            </a:pPr>
            <a:r>
              <a:rPr lang="sl-SI" b="1" dirty="0" smtClean="0"/>
              <a:t>Srednje veliki PLK-ji – SIMATIC S7-300 </a:t>
            </a:r>
            <a:endParaRPr kumimoji="0" lang="sl-SI" b="1" i="0"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pic>
        <p:nvPicPr>
          <p:cNvPr id="8" name="Slika 0" descr="logo Word.png"/>
          <p:cNvPicPr>
            <a:picLocks noChangeAspect="1" noChangeArrowheads="1"/>
          </p:cNvPicPr>
          <p:nvPr/>
        </p:nvPicPr>
        <p:blipFill>
          <a:blip r:embed="rId3" cstate="print"/>
          <a:srcRect/>
          <a:stretch>
            <a:fillRect/>
          </a:stretch>
        </p:blipFill>
        <p:spPr bwMode="auto">
          <a:xfrm>
            <a:off x="0" y="0"/>
            <a:ext cx="2219325" cy="500063"/>
          </a:xfrm>
          <a:prstGeom prst="rect">
            <a:avLst/>
          </a:prstGeom>
          <a:noFill/>
          <a:ln w="9525">
            <a:noFill/>
            <a:miter lim="800000"/>
            <a:headEnd/>
            <a:tailEnd/>
          </a:ln>
        </p:spPr>
      </p:pic>
      <p:pic>
        <p:nvPicPr>
          <p:cNvPr id="8194" name="Picture 2"/>
          <p:cNvPicPr>
            <a:picLocks noChangeAspect="1" noChangeArrowheads="1"/>
          </p:cNvPicPr>
          <p:nvPr/>
        </p:nvPicPr>
        <p:blipFill>
          <a:blip r:embed="rId4" cstate="print"/>
          <a:srcRect/>
          <a:stretch>
            <a:fillRect/>
          </a:stretch>
        </p:blipFill>
        <p:spPr bwMode="auto">
          <a:xfrm>
            <a:off x="179512" y="980728"/>
            <a:ext cx="8795792" cy="2451827"/>
          </a:xfrm>
          <a:prstGeom prst="rect">
            <a:avLst/>
          </a:prstGeom>
          <a:noFill/>
          <a:ln w="9525">
            <a:noFill/>
            <a:miter lim="800000"/>
            <a:headEnd/>
            <a:tailEnd/>
          </a:ln>
        </p:spPr>
      </p:pic>
      <p:sp>
        <p:nvSpPr>
          <p:cNvPr id="9" name="Pravokotnik 8"/>
          <p:cNvSpPr/>
          <p:nvPr/>
        </p:nvSpPr>
        <p:spPr>
          <a:xfrm>
            <a:off x="179512" y="3645024"/>
            <a:ext cx="8856984" cy="2862322"/>
          </a:xfrm>
          <a:prstGeom prst="rect">
            <a:avLst/>
          </a:prstGeom>
        </p:spPr>
        <p:txBody>
          <a:bodyPr wrap="square">
            <a:spAutoFit/>
          </a:bodyPr>
          <a:lstStyle/>
          <a:p>
            <a:r>
              <a:rPr lang="sl-SI" dirty="0" smtClean="0"/>
              <a:t>Večji modularni krmilni sistem za nižjo in srednjo raven avtomatizacije: </a:t>
            </a:r>
          </a:p>
          <a:p>
            <a:pPr marL="342900" indent="-342900">
              <a:buFont typeface="Arial" pitchFamily="34" charset="0"/>
              <a:buChar char="•"/>
            </a:pPr>
            <a:r>
              <a:rPr lang="sl-SI" dirty="0" smtClean="0"/>
              <a:t>spekter CPU-jev za različne stopnje zahtevnosti </a:t>
            </a:r>
          </a:p>
          <a:p>
            <a:pPr marL="342900" indent="-342900">
              <a:buFont typeface="Arial" pitchFamily="34" charset="0"/>
              <a:buChar char="•"/>
            </a:pPr>
            <a:r>
              <a:rPr lang="sl-SI" dirty="0" smtClean="0"/>
              <a:t>širok izbor modulov </a:t>
            </a:r>
          </a:p>
          <a:p>
            <a:pPr marL="342900" indent="-342900">
              <a:buFont typeface="Arial" pitchFamily="34" charset="0"/>
              <a:buChar char="•"/>
            </a:pPr>
            <a:r>
              <a:rPr lang="sl-SI" dirty="0" smtClean="0"/>
              <a:t>m</a:t>
            </a:r>
            <a:r>
              <a:rPr lang="pt-BR" dirty="0" smtClean="0"/>
              <a:t>o</a:t>
            </a:r>
            <a:r>
              <a:rPr lang="sl-SI" dirty="0" smtClean="0"/>
              <a:t>ž</a:t>
            </a:r>
            <a:r>
              <a:rPr lang="pt-BR" dirty="0" smtClean="0"/>
              <a:t>nost </a:t>
            </a:r>
            <a:r>
              <a:rPr lang="sl-SI" dirty="0" smtClean="0"/>
              <a:t>razširitve do </a:t>
            </a:r>
            <a:r>
              <a:rPr lang="pt-BR" dirty="0" smtClean="0"/>
              <a:t>32 </a:t>
            </a:r>
            <a:r>
              <a:rPr lang="sl-SI" dirty="0" smtClean="0"/>
              <a:t>modulov</a:t>
            </a:r>
            <a:endParaRPr lang="pt-BR" dirty="0" smtClean="0"/>
          </a:p>
          <a:p>
            <a:pPr marL="342900" indent="-342900">
              <a:buFont typeface="Arial" pitchFamily="34" charset="0"/>
              <a:buChar char="•"/>
            </a:pPr>
            <a:r>
              <a:rPr lang="sl-SI" dirty="0" smtClean="0"/>
              <a:t>vodilo, vgrajeno</a:t>
            </a:r>
            <a:r>
              <a:rPr lang="es-ES" dirty="0" smtClean="0"/>
              <a:t> </a:t>
            </a:r>
            <a:r>
              <a:rPr lang="sl-SI" dirty="0" smtClean="0"/>
              <a:t>v</a:t>
            </a:r>
            <a:r>
              <a:rPr lang="es-ES" dirty="0" smtClean="0"/>
              <a:t> module </a:t>
            </a:r>
          </a:p>
          <a:p>
            <a:endParaRPr lang="sl-SI" dirty="0" smtClean="0"/>
          </a:p>
          <a:p>
            <a:r>
              <a:rPr lang="sl-SI" dirty="0" smtClean="0"/>
              <a:t>Možnost povezovanja v omrežje s pomočjo: </a:t>
            </a:r>
          </a:p>
          <a:p>
            <a:pPr marL="342900" indent="-342900">
              <a:buFont typeface="Arial" pitchFamily="34" charset="0"/>
              <a:buChar char="•"/>
            </a:pPr>
            <a:r>
              <a:rPr lang="sl-SI" dirty="0" smtClean="0"/>
              <a:t>“</a:t>
            </a:r>
            <a:r>
              <a:rPr lang="sl-SI" dirty="0" err="1" smtClean="0"/>
              <a:t>Multipoint</a:t>
            </a:r>
            <a:r>
              <a:rPr lang="sl-SI" dirty="0" smtClean="0"/>
              <a:t>” vmesnika (MPI)</a:t>
            </a:r>
          </a:p>
          <a:p>
            <a:pPr marL="342900" indent="-342900">
              <a:buFont typeface="Arial" pitchFamily="34" charset="0"/>
              <a:buChar char="•"/>
            </a:pPr>
            <a:r>
              <a:rPr lang="sl-SI" dirty="0" smtClean="0"/>
              <a:t>PROFIBUS-a </a:t>
            </a:r>
          </a:p>
          <a:p>
            <a:pPr marL="342900" indent="-342900">
              <a:buFont typeface="Arial" pitchFamily="34" charset="0"/>
              <a:buChar char="•"/>
            </a:pPr>
            <a:r>
              <a:rPr lang="sl-SI" dirty="0" smtClean="0"/>
              <a:t>industrijskega ETHERNET-a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1"/>
          <p:cNvSpPr txBox="1">
            <a:spLocks/>
          </p:cNvSpPr>
          <p:nvPr/>
        </p:nvSpPr>
        <p:spPr bwMode="auto">
          <a:xfrm>
            <a:off x="0" y="0"/>
            <a:ext cx="9144000" cy="512757"/>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rmAutofit/>
          </a:bodyPr>
          <a:lstStyle/>
          <a:p>
            <a:pPr lvl="0" algn="ctr" eaLnBrk="0" fontAlgn="auto" hangingPunct="0">
              <a:spcAft>
                <a:spcPts val="0"/>
              </a:spcAft>
              <a:defRPr/>
            </a:pPr>
            <a:r>
              <a:rPr kumimoji="0" lang="sl-SI" sz="2000" b="0" i="0" u="none" strike="noStrike" kern="0" cap="none" spc="0" normalizeH="0" baseline="0" noProof="0" dirty="0" smtClean="0">
                <a:ln>
                  <a:noFill/>
                </a:ln>
                <a:solidFill>
                  <a:schemeClr val="lt1"/>
                </a:solidFill>
                <a:effectLst>
                  <a:outerShdw blurRad="38100" dist="38100" dir="2700000" algn="tl">
                    <a:srgbClr val="000000"/>
                  </a:outerShdw>
                </a:effectLst>
                <a:uLnTx/>
                <a:uFillTx/>
                <a:latin typeface="+mn-lt"/>
                <a:ea typeface="+mn-ea"/>
                <a:cs typeface="+mn-cs"/>
              </a:rPr>
              <a:t>	</a:t>
            </a:r>
            <a:r>
              <a:rPr lang="sl-SI" sz="2000" b="1" kern="0" dirty="0" smtClean="0">
                <a:effectLst>
                  <a:outerShdw blurRad="38100" dist="38100" dir="2700000" algn="tl">
                    <a:srgbClr val="000000"/>
                  </a:outerShdw>
                </a:effectLst>
              </a:rPr>
              <a:t> PROGRAMIRANJE V AVTOMATIKI</a:t>
            </a:r>
            <a:endParaRPr kumimoji="0" lang="sl-SI" sz="2000" b="1" i="1"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sp>
        <p:nvSpPr>
          <p:cNvPr id="7" name="Naslov 1"/>
          <p:cNvSpPr txBox="1">
            <a:spLocks/>
          </p:cNvSpPr>
          <p:nvPr/>
        </p:nvSpPr>
        <p:spPr bwMode="auto">
          <a:xfrm>
            <a:off x="0" y="476672"/>
            <a:ext cx="4500562" cy="285728"/>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Autofit/>
          </a:bodyPr>
          <a:lstStyle/>
          <a:p>
            <a:pPr lvl="0" eaLnBrk="0" fontAlgn="auto" hangingPunct="0">
              <a:spcAft>
                <a:spcPts val="0"/>
              </a:spcAft>
              <a:defRPr/>
            </a:pPr>
            <a:r>
              <a:rPr lang="sl-SI" b="1" dirty="0" smtClean="0"/>
              <a:t>Srednje veliki PLK-ji – SIMATIC S7-300 </a:t>
            </a:r>
            <a:endParaRPr kumimoji="0" lang="sl-SI" b="1" i="0"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pic>
        <p:nvPicPr>
          <p:cNvPr id="8" name="Slika 0" descr="logo Word.png"/>
          <p:cNvPicPr>
            <a:picLocks noChangeAspect="1" noChangeArrowheads="1"/>
          </p:cNvPicPr>
          <p:nvPr/>
        </p:nvPicPr>
        <p:blipFill>
          <a:blip r:embed="rId3" cstate="print"/>
          <a:srcRect/>
          <a:stretch>
            <a:fillRect/>
          </a:stretch>
        </p:blipFill>
        <p:spPr bwMode="auto">
          <a:xfrm>
            <a:off x="0" y="0"/>
            <a:ext cx="2219325" cy="500063"/>
          </a:xfrm>
          <a:prstGeom prst="rect">
            <a:avLst/>
          </a:prstGeom>
          <a:noFill/>
          <a:ln w="9525">
            <a:noFill/>
            <a:miter lim="800000"/>
            <a:headEnd/>
            <a:tailEnd/>
          </a:ln>
        </p:spPr>
      </p:pic>
      <p:pic>
        <p:nvPicPr>
          <p:cNvPr id="9219" name="Picture 3"/>
          <p:cNvPicPr>
            <a:picLocks noChangeAspect="1" noChangeArrowheads="1"/>
          </p:cNvPicPr>
          <p:nvPr/>
        </p:nvPicPr>
        <p:blipFill>
          <a:blip r:embed="rId4" cstate="print"/>
          <a:srcRect/>
          <a:stretch>
            <a:fillRect/>
          </a:stretch>
        </p:blipFill>
        <p:spPr bwMode="auto">
          <a:xfrm>
            <a:off x="179512" y="1988840"/>
            <a:ext cx="7146379" cy="4638201"/>
          </a:xfrm>
          <a:prstGeom prst="rect">
            <a:avLst/>
          </a:prstGeom>
          <a:noFill/>
          <a:ln w="9525">
            <a:noFill/>
            <a:miter lim="800000"/>
            <a:headEnd/>
            <a:tailEnd/>
          </a:ln>
        </p:spPr>
      </p:pic>
      <p:sp>
        <p:nvSpPr>
          <p:cNvPr id="9" name="Pravokotnik 8"/>
          <p:cNvSpPr/>
          <p:nvPr/>
        </p:nvSpPr>
        <p:spPr>
          <a:xfrm>
            <a:off x="107504" y="921494"/>
            <a:ext cx="8928992" cy="923330"/>
          </a:xfrm>
          <a:prstGeom prst="rect">
            <a:avLst/>
          </a:prstGeom>
        </p:spPr>
        <p:txBody>
          <a:bodyPr wrap="square">
            <a:spAutoFit/>
          </a:bodyPr>
          <a:lstStyle/>
          <a:p>
            <a:pPr marL="342900" indent="-342900">
              <a:buFont typeface="Arial" pitchFamily="34" charset="0"/>
              <a:buChar char="•"/>
            </a:pPr>
            <a:r>
              <a:rPr lang="sl-SI" dirty="0" smtClean="0"/>
              <a:t>c</a:t>
            </a:r>
            <a:r>
              <a:rPr lang="pt-BR" dirty="0" smtClean="0"/>
              <a:t>entralna </a:t>
            </a:r>
            <a:r>
              <a:rPr lang="sl-SI" dirty="0" smtClean="0"/>
              <a:t>povezava </a:t>
            </a:r>
            <a:r>
              <a:rPr lang="pt-BR" dirty="0" smtClean="0"/>
              <a:t>s programir</a:t>
            </a:r>
            <a:r>
              <a:rPr lang="sl-SI" dirty="0" smtClean="0"/>
              <a:t>no napravo</a:t>
            </a:r>
            <a:r>
              <a:rPr lang="pt-BR" dirty="0" smtClean="0"/>
              <a:t> </a:t>
            </a:r>
            <a:r>
              <a:rPr lang="sl-SI" dirty="0" smtClean="0"/>
              <a:t>z</a:t>
            </a:r>
            <a:r>
              <a:rPr lang="pt-BR" dirty="0" smtClean="0"/>
              <a:t> </a:t>
            </a:r>
            <a:r>
              <a:rPr lang="sl-SI" dirty="0" smtClean="0"/>
              <a:t>možnostjo</a:t>
            </a:r>
            <a:r>
              <a:rPr lang="pt-BR" dirty="0" smtClean="0"/>
              <a:t> </a:t>
            </a:r>
            <a:r>
              <a:rPr lang="sl-SI" dirty="0" smtClean="0"/>
              <a:t>dostopa do vseh </a:t>
            </a:r>
            <a:r>
              <a:rPr lang="pt-BR" dirty="0" smtClean="0"/>
              <a:t>modul</a:t>
            </a:r>
            <a:r>
              <a:rPr lang="sl-SI" dirty="0" err="1" smtClean="0"/>
              <a:t>ov</a:t>
            </a:r>
            <a:r>
              <a:rPr lang="pt-BR" dirty="0" smtClean="0"/>
              <a:t> </a:t>
            </a:r>
          </a:p>
          <a:p>
            <a:pPr marL="342900" indent="-342900">
              <a:buFont typeface="Arial" pitchFamily="34" charset="0"/>
              <a:buChar char="•"/>
            </a:pPr>
            <a:r>
              <a:rPr lang="sl-SI" dirty="0" smtClean="0"/>
              <a:t>ni omejitev na utore</a:t>
            </a:r>
          </a:p>
          <a:p>
            <a:pPr marL="342900" indent="-342900">
              <a:buFont typeface="Arial" pitchFamily="34" charset="0"/>
              <a:buChar char="•"/>
            </a:pPr>
            <a:r>
              <a:rPr lang="sl-SI" dirty="0" smtClean="0"/>
              <a:t>konfiguriranje in nastavitev parametrov s pomočjo orodja "</a:t>
            </a:r>
            <a:r>
              <a:rPr lang="sl-SI" dirty="0" err="1" smtClean="0"/>
              <a:t>HWConfig</a:t>
            </a:r>
            <a:r>
              <a:rPr lang="sl-SI" dirty="0" smtClean="0"/>
              <a:t>“ </a:t>
            </a:r>
          </a:p>
        </p:txBody>
      </p:sp>
      <p:sp>
        <p:nvSpPr>
          <p:cNvPr id="10" name="Pravokotnik 9"/>
          <p:cNvSpPr/>
          <p:nvPr/>
        </p:nvSpPr>
        <p:spPr>
          <a:xfrm>
            <a:off x="5220072" y="5661248"/>
            <a:ext cx="3766800" cy="369332"/>
          </a:xfrm>
          <a:prstGeom prst="rect">
            <a:avLst/>
          </a:prstGeom>
        </p:spPr>
        <p:txBody>
          <a:bodyPr wrap="none">
            <a:spAutoFit/>
          </a:bodyPr>
          <a:lstStyle/>
          <a:p>
            <a:r>
              <a:rPr lang="sl-SI" i="1" dirty="0" smtClean="0"/>
              <a:t>Vodilni dobavitelji srednjih PLK-jev </a:t>
            </a:r>
            <a:endParaRPr lang="sl-SI"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1"/>
          <p:cNvSpPr txBox="1">
            <a:spLocks/>
          </p:cNvSpPr>
          <p:nvPr/>
        </p:nvSpPr>
        <p:spPr bwMode="auto">
          <a:xfrm>
            <a:off x="0" y="0"/>
            <a:ext cx="9144000" cy="512757"/>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rmAutofit/>
          </a:bodyPr>
          <a:lstStyle/>
          <a:p>
            <a:pPr lvl="0" algn="ctr" eaLnBrk="0" fontAlgn="auto" hangingPunct="0">
              <a:spcAft>
                <a:spcPts val="0"/>
              </a:spcAft>
              <a:defRPr/>
            </a:pPr>
            <a:r>
              <a:rPr kumimoji="0" lang="sl-SI" sz="2000" b="0" i="0" u="none" strike="noStrike" kern="0" cap="none" spc="0" normalizeH="0" baseline="0" noProof="0" dirty="0" smtClean="0">
                <a:ln>
                  <a:noFill/>
                </a:ln>
                <a:solidFill>
                  <a:schemeClr val="lt1"/>
                </a:solidFill>
                <a:effectLst>
                  <a:outerShdw blurRad="38100" dist="38100" dir="2700000" algn="tl">
                    <a:srgbClr val="000000"/>
                  </a:outerShdw>
                </a:effectLst>
                <a:uLnTx/>
                <a:uFillTx/>
                <a:latin typeface="+mn-lt"/>
                <a:ea typeface="+mn-ea"/>
                <a:cs typeface="+mn-cs"/>
              </a:rPr>
              <a:t>	</a:t>
            </a:r>
            <a:r>
              <a:rPr lang="sl-SI" sz="2000" b="1" kern="0" dirty="0" smtClean="0">
                <a:effectLst>
                  <a:outerShdw blurRad="38100" dist="38100" dir="2700000" algn="tl">
                    <a:srgbClr val="000000"/>
                  </a:outerShdw>
                </a:effectLst>
              </a:rPr>
              <a:t> PROGRAMIRANJE V AVTOMATIKI</a:t>
            </a:r>
            <a:endParaRPr kumimoji="0" lang="sl-SI" sz="2000" b="1" i="1"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sp>
        <p:nvSpPr>
          <p:cNvPr id="7" name="Naslov 1"/>
          <p:cNvSpPr txBox="1">
            <a:spLocks/>
          </p:cNvSpPr>
          <p:nvPr/>
        </p:nvSpPr>
        <p:spPr bwMode="auto">
          <a:xfrm>
            <a:off x="0" y="476672"/>
            <a:ext cx="4500562" cy="285728"/>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Autofit/>
          </a:bodyPr>
          <a:lstStyle/>
          <a:p>
            <a:pPr lvl="0" eaLnBrk="0" fontAlgn="auto" hangingPunct="0">
              <a:spcAft>
                <a:spcPts val="0"/>
              </a:spcAft>
              <a:defRPr/>
            </a:pPr>
            <a:r>
              <a:rPr lang="sl-SI" b="1" dirty="0" smtClean="0"/>
              <a:t>Veliki PLK-ji – SIMATIC S7-400 </a:t>
            </a:r>
            <a:endParaRPr kumimoji="0" lang="sl-SI" b="1" i="0"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pic>
        <p:nvPicPr>
          <p:cNvPr id="8" name="Slika 0" descr="logo Word.png"/>
          <p:cNvPicPr>
            <a:picLocks noChangeAspect="1" noChangeArrowheads="1"/>
          </p:cNvPicPr>
          <p:nvPr/>
        </p:nvPicPr>
        <p:blipFill>
          <a:blip r:embed="rId3" cstate="print"/>
          <a:srcRect/>
          <a:stretch>
            <a:fillRect/>
          </a:stretch>
        </p:blipFill>
        <p:spPr bwMode="auto">
          <a:xfrm>
            <a:off x="0" y="0"/>
            <a:ext cx="2219325" cy="500063"/>
          </a:xfrm>
          <a:prstGeom prst="rect">
            <a:avLst/>
          </a:prstGeom>
          <a:noFill/>
          <a:ln w="9525">
            <a:noFill/>
            <a:miter lim="800000"/>
            <a:headEnd/>
            <a:tailEnd/>
          </a:ln>
        </p:spPr>
      </p:pic>
      <p:sp>
        <p:nvSpPr>
          <p:cNvPr id="9" name="Pravokotnik 8"/>
          <p:cNvSpPr/>
          <p:nvPr/>
        </p:nvSpPr>
        <p:spPr>
          <a:xfrm>
            <a:off x="4355976" y="980728"/>
            <a:ext cx="4680520" cy="3416320"/>
          </a:xfrm>
          <a:prstGeom prst="rect">
            <a:avLst/>
          </a:prstGeom>
        </p:spPr>
        <p:txBody>
          <a:bodyPr wrap="square">
            <a:spAutoFit/>
          </a:bodyPr>
          <a:lstStyle/>
          <a:p>
            <a:r>
              <a:rPr lang="sl-SI" dirty="0" smtClean="0"/>
              <a:t>Močen PLK za srednjo in višjo raven avtomatizacije: </a:t>
            </a:r>
          </a:p>
          <a:p>
            <a:pPr marL="342900" indent="-342900">
              <a:buFont typeface="Arial" pitchFamily="34" charset="0"/>
              <a:buChar char="•"/>
            </a:pPr>
            <a:r>
              <a:rPr lang="sl-SI" dirty="0" smtClean="0"/>
              <a:t>spekter CPU-jev za različne stopnje zahtevnosti </a:t>
            </a:r>
          </a:p>
          <a:p>
            <a:pPr marL="342900" indent="-342900">
              <a:buFont typeface="Arial" pitchFamily="34" charset="0"/>
              <a:buChar char="•"/>
            </a:pPr>
            <a:r>
              <a:rPr lang="sl-SI" dirty="0" smtClean="0"/>
              <a:t>širok izbor modulov </a:t>
            </a:r>
          </a:p>
          <a:p>
            <a:pPr marL="342900" indent="-342900">
              <a:buFont typeface="Arial" pitchFamily="34" charset="0"/>
              <a:buChar char="•"/>
            </a:pPr>
            <a:r>
              <a:rPr lang="sl-SI" dirty="0" smtClean="0"/>
              <a:t>možnost razširitve z več kot 300 moduli </a:t>
            </a:r>
          </a:p>
          <a:p>
            <a:pPr marL="342900" indent="-342900">
              <a:buFont typeface="Arial" pitchFamily="34" charset="0"/>
              <a:buChar char="•"/>
            </a:pPr>
            <a:r>
              <a:rPr lang="sl-SI" dirty="0" smtClean="0"/>
              <a:t>vodilo, vgrajeno v module</a:t>
            </a:r>
            <a:r>
              <a:rPr lang="es-ES" dirty="0" smtClean="0"/>
              <a:t> </a:t>
            </a:r>
          </a:p>
          <a:p>
            <a:endParaRPr lang="sl-SI" dirty="0" smtClean="0"/>
          </a:p>
          <a:p>
            <a:r>
              <a:rPr lang="sl-SI" dirty="0" smtClean="0"/>
              <a:t>Možnost povezovanja v omrežje s pomočjo:</a:t>
            </a:r>
          </a:p>
          <a:p>
            <a:pPr marL="342900" indent="-342900">
              <a:buFont typeface="Arial" pitchFamily="34" charset="0"/>
              <a:buChar char="•"/>
            </a:pPr>
            <a:r>
              <a:rPr lang="sl-SI" dirty="0" smtClean="0"/>
              <a:t>“</a:t>
            </a:r>
            <a:r>
              <a:rPr lang="sl-SI" dirty="0" err="1" smtClean="0"/>
              <a:t>Multipoint</a:t>
            </a:r>
            <a:r>
              <a:rPr lang="sl-SI" dirty="0" smtClean="0"/>
              <a:t>” vmesnika (MPI) </a:t>
            </a:r>
          </a:p>
          <a:p>
            <a:pPr marL="342900" indent="-342900">
              <a:buFont typeface="Arial" pitchFamily="34" charset="0"/>
              <a:buChar char="•"/>
            </a:pPr>
            <a:r>
              <a:rPr lang="sl-SI" dirty="0" smtClean="0"/>
              <a:t>PROFIBUS-a </a:t>
            </a:r>
          </a:p>
          <a:p>
            <a:pPr marL="342900" indent="-342900">
              <a:buFont typeface="Arial" pitchFamily="34" charset="0"/>
              <a:buChar char="•"/>
            </a:pPr>
            <a:r>
              <a:rPr lang="sl-SI" dirty="0" smtClean="0"/>
              <a:t>industrijskega ETHERNET-a </a:t>
            </a:r>
          </a:p>
        </p:txBody>
      </p:sp>
      <p:pic>
        <p:nvPicPr>
          <p:cNvPr id="10242" name="Picture 2"/>
          <p:cNvPicPr>
            <a:picLocks noChangeAspect="1" noChangeArrowheads="1"/>
          </p:cNvPicPr>
          <p:nvPr/>
        </p:nvPicPr>
        <p:blipFill>
          <a:blip r:embed="rId4" cstate="print"/>
          <a:srcRect/>
          <a:stretch>
            <a:fillRect/>
          </a:stretch>
        </p:blipFill>
        <p:spPr bwMode="auto">
          <a:xfrm>
            <a:off x="107504" y="1484784"/>
            <a:ext cx="4264439" cy="4392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1"/>
          <p:cNvSpPr txBox="1">
            <a:spLocks/>
          </p:cNvSpPr>
          <p:nvPr/>
        </p:nvSpPr>
        <p:spPr bwMode="auto">
          <a:xfrm>
            <a:off x="0" y="0"/>
            <a:ext cx="9144000" cy="512757"/>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rmAutofit/>
          </a:bodyPr>
          <a:lstStyle/>
          <a:p>
            <a:pPr lvl="0" algn="ctr" eaLnBrk="0" fontAlgn="auto" hangingPunct="0">
              <a:spcAft>
                <a:spcPts val="0"/>
              </a:spcAft>
              <a:defRPr/>
            </a:pPr>
            <a:r>
              <a:rPr kumimoji="0" lang="sl-SI" sz="2000" b="0" i="0" u="none" strike="noStrike" kern="0" cap="none" spc="0" normalizeH="0" baseline="0" noProof="0" dirty="0" smtClean="0">
                <a:ln>
                  <a:noFill/>
                </a:ln>
                <a:solidFill>
                  <a:schemeClr val="lt1"/>
                </a:solidFill>
                <a:effectLst>
                  <a:outerShdw blurRad="38100" dist="38100" dir="2700000" algn="tl">
                    <a:srgbClr val="000000"/>
                  </a:outerShdw>
                </a:effectLst>
                <a:uLnTx/>
                <a:uFillTx/>
                <a:latin typeface="+mn-lt"/>
                <a:ea typeface="+mn-ea"/>
                <a:cs typeface="+mn-cs"/>
              </a:rPr>
              <a:t>	</a:t>
            </a:r>
            <a:r>
              <a:rPr lang="sl-SI" sz="2000" b="1" kern="0" dirty="0" smtClean="0">
                <a:effectLst>
                  <a:outerShdw blurRad="38100" dist="38100" dir="2700000" algn="tl">
                    <a:srgbClr val="000000"/>
                  </a:outerShdw>
                </a:effectLst>
              </a:rPr>
              <a:t> PROGRAMIRANJE V AVTOMATIKI</a:t>
            </a:r>
            <a:endParaRPr kumimoji="0" lang="sl-SI" sz="2000" b="1" i="1"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sp>
        <p:nvSpPr>
          <p:cNvPr id="7" name="Naslov 1"/>
          <p:cNvSpPr txBox="1">
            <a:spLocks/>
          </p:cNvSpPr>
          <p:nvPr/>
        </p:nvSpPr>
        <p:spPr bwMode="auto">
          <a:xfrm>
            <a:off x="0" y="476672"/>
            <a:ext cx="4500562" cy="285728"/>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Autofit/>
          </a:bodyPr>
          <a:lstStyle/>
          <a:p>
            <a:pPr lvl="0" eaLnBrk="0" fontAlgn="auto" hangingPunct="0">
              <a:spcAft>
                <a:spcPts val="0"/>
              </a:spcAft>
              <a:defRPr/>
            </a:pPr>
            <a:r>
              <a:rPr lang="sl-SI" b="1" dirty="0" smtClean="0"/>
              <a:t>Veliki PLK-ji – SIMATIC S7-400 </a:t>
            </a:r>
            <a:endParaRPr kumimoji="0" lang="sl-SI" b="1" i="0"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pic>
        <p:nvPicPr>
          <p:cNvPr id="8" name="Slika 0" descr="logo Word.png"/>
          <p:cNvPicPr>
            <a:picLocks noChangeAspect="1" noChangeArrowheads="1"/>
          </p:cNvPicPr>
          <p:nvPr/>
        </p:nvPicPr>
        <p:blipFill>
          <a:blip r:embed="rId3" cstate="print"/>
          <a:srcRect/>
          <a:stretch>
            <a:fillRect/>
          </a:stretch>
        </p:blipFill>
        <p:spPr bwMode="auto">
          <a:xfrm>
            <a:off x="0" y="0"/>
            <a:ext cx="2219325" cy="500063"/>
          </a:xfrm>
          <a:prstGeom prst="rect">
            <a:avLst/>
          </a:prstGeom>
          <a:noFill/>
          <a:ln w="9525">
            <a:noFill/>
            <a:miter lim="800000"/>
            <a:headEnd/>
            <a:tailEnd/>
          </a:ln>
        </p:spPr>
      </p:pic>
      <p:sp>
        <p:nvSpPr>
          <p:cNvPr id="9" name="Pravokotnik 8"/>
          <p:cNvSpPr/>
          <p:nvPr/>
        </p:nvSpPr>
        <p:spPr>
          <a:xfrm>
            <a:off x="107504" y="836712"/>
            <a:ext cx="8856984" cy="1200329"/>
          </a:xfrm>
          <a:prstGeom prst="rect">
            <a:avLst/>
          </a:prstGeom>
        </p:spPr>
        <p:txBody>
          <a:bodyPr wrap="square">
            <a:spAutoFit/>
          </a:bodyPr>
          <a:lstStyle/>
          <a:p>
            <a:pPr marL="342900" indent="-342900">
              <a:buFont typeface="Arial" pitchFamily="34" charset="0"/>
              <a:buChar char="•"/>
            </a:pPr>
            <a:r>
              <a:rPr lang="sl-SI" dirty="0" smtClean="0"/>
              <a:t>c</a:t>
            </a:r>
            <a:r>
              <a:rPr lang="pt-BR" dirty="0" smtClean="0"/>
              <a:t>entralna </a:t>
            </a:r>
            <a:r>
              <a:rPr lang="sl-SI" dirty="0" smtClean="0"/>
              <a:t>povezava </a:t>
            </a:r>
            <a:r>
              <a:rPr lang="pt-BR" dirty="0" smtClean="0"/>
              <a:t>s programir</a:t>
            </a:r>
            <a:r>
              <a:rPr lang="sl-SI" dirty="0" smtClean="0"/>
              <a:t>no napravo</a:t>
            </a:r>
            <a:r>
              <a:rPr lang="pt-BR" dirty="0" smtClean="0"/>
              <a:t> </a:t>
            </a:r>
            <a:r>
              <a:rPr lang="sl-SI" dirty="0" smtClean="0"/>
              <a:t>z</a:t>
            </a:r>
            <a:r>
              <a:rPr lang="pt-BR" dirty="0" smtClean="0"/>
              <a:t> </a:t>
            </a:r>
            <a:r>
              <a:rPr lang="sl-SI" dirty="0" smtClean="0"/>
              <a:t>možnostjo</a:t>
            </a:r>
            <a:r>
              <a:rPr lang="pt-BR" dirty="0" smtClean="0"/>
              <a:t> </a:t>
            </a:r>
            <a:r>
              <a:rPr lang="sl-SI" dirty="0" smtClean="0"/>
              <a:t>dostopa do vseh </a:t>
            </a:r>
            <a:r>
              <a:rPr lang="pt-BR" dirty="0" smtClean="0"/>
              <a:t>modul</a:t>
            </a:r>
            <a:r>
              <a:rPr lang="sl-SI" dirty="0" err="1" smtClean="0"/>
              <a:t>ov</a:t>
            </a:r>
            <a:r>
              <a:rPr lang="pt-BR" dirty="0" smtClean="0"/>
              <a:t> </a:t>
            </a:r>
          </a:p>
          <a:p>
            <a:pPr marL="342900" indent="-342900">
              <a:buFont typeface="Arial" pitchFamily="34" charset="0"/>
              <a:buChar char="•"/>
            </a:pPr>
            <a:r>
              <a:rPr lang="sl-SI" dirty="0" smtClean="0"/>
              <a:t>ni omejitev na utore</a:t>
            </a:r>
          </a:p>
          <a:p>
            <a:pPr marL="342900" indent="-342900">
              <a:buFont typeface="Arial" pitchFamily="34" charset="0"/>
              <a:buChar char="•"/>
            </a:pPr>
            <a:r>
              <a:rPr lang="sl-SI" dirty="0" smtClean="0"/>
              <a:t>konfiguriranje in nastavitev parametrov s pomočjo orodja "</a:t>
            </a:r>
            <a:r>
              <a:rPr lang="sl-SI" dirty="0" err="1" smtClean="0"/>
              <a:t>HWConfig</a:t>
            </a:r>
            <a:r>
              <a:rPr lang="sl-SI" dirty="0" smtClean="0"/>
              <a:t>“ </a:t>
            </a:r>
          </a:p>
          <a:p>
            <a:pPr marL="342900" indent="-342900">
              <a:buFont typeface="Arial" pitchFamily="34" charset="0"/>
              <a:buChar char="•"/>
            </a:pPr>
            <a:r>
              <a:rPr lang="sl-SI" dirty="0" smtClean="0"/>
              <a:t>večprocesorsko delovanje (v centralnem reku lahko uporabimo do 4 CPU-je) </a:t>
            </a:r>
          </a:p>
        </p:txBody>
      </p:sp>
      <p:pic>
        <p:nvPicPr>
          <p:cNvPr id="11266" name="Picture 2"/>
          <p:cNvPicPr>
            <a:picLocks noChangeAspect="1" noChangeArrowheads="1"/>
          </p:cNvPicPr>
          <p:nvPr/>
        </p:nvPicPr>
        <p:blipFill>
          <a:blip r:embed="rId4" cstate="print"/>
          <a:srcRect/>
          <a:stretch>
            <a:fillRect/>
          </a:stretch>
        </p:blipFill>
        <p:spPr bwMode="auto">
          <a:xfrm>
            <a:off x="755576" y="2204864"/>
            <a:ext cx="6877397" cy="4496191"/>
          </a:xfrm>
          <a:prstGeom prst="rect">
            <a:avLst/>
          </a:prstGeom>
          <a:noFill/>
          <a:ln w="9525">
            <a:noFill/>
            <a:miter lim="800000"/>
            <a:headEnd/>
            <a:tailEnd/>
          </a:ln>
        </p:spPr>
      </p:pic>
      <p:sp>
        <p:nvSpPr>
          <p:cNvPr id="10" name="Pravokotnik 9"/>
          <p:cNvSpPr/>
          <p:nvPr/>
        </p:nvSpPr>
        <p:spPr>
          <a:xfrm>
            <a:off x="5220072" y="5661248"/>
            <a:ext cx="3600088" cy="369332"/>
          </a:xfrm>
          <a:prstGeom prst="rect">
            <a:avLst/>
          </a:prstGeom>
        </p:spPr>
        <p:txBody>
          <a:bodyPr wrap="none">
            <a:spAutoFit/>
          </a:bodyPr>
          <a:lstStyle/>
          <a:p>
            <a:r>
              <a:rPr lang="sl-SI" i="1" dirty="0" smtClean="0"/>
              <a:t>Vodilni dobavitelji velikih PLK-jev </a:t>
            </a:r>
            <a:endParaRPr lang="sl-SI"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1"/>
          <p:cNvSpPr txBox="1">
            <a:spLocks/>
          </p:cNvSpPr>
          <p:nvPr/>
        </p:nvSpPr>
        <p:spPr bwMode="auto">
          <a:xfrm>
            <a:off x="0" y="0"/>
            <a:ext cx="9144000" cy="512757"/>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rmAutofit/>
          </a:bodyPr>
          <a:lstStyle/>
          <a:p>
            <a:pPr lvl="0" algn="ctr" eaLnBrk="0" fontAlgn="auto" hangingPunct="0">
              <a:spcAft>
                <a:spcPts val="0"/>
              </a:spcAft>
              <a:defRPr/>
            </a:pPr>
            <a:r>
              <a:rPr kumimoji="0" lang="sl-SI" sz="2000" b="0" i="0" u="none" strike="noStrike" kern="0" cap="none" spc="0" normalizeH="0" baseline="0" noProof="0" dirty="0" smtClean="0">
                <a:ln>
                  <a:noFill/>
                </a:ln>
                <a:solidFill>
                  <a:schemeClr val="lt1"/>
                </a:solidFill>
                <a:effectLst>
                  <a:outerShdw blurRad="38100" dist="38100" dir="2700000" algn="tl">
                    <a:srgbClr val="000000"/>
                  </a:outerShdw>
                </a:effectLst>
                <a:uLnTx/>
                <a:uFillTx/>
                <a:latin typeface="+mn-lt"/>
                <a:ea typeface="+mn-ea"/>
                <a:cs typeface="+mn-cs"/>
              </a:rPr>
              <a:t>	</a:t>
            </a:r>
            <a:r>
              <a:rPr lang="sl-SI" sz="2000" b="1" kern="0" dirty="0" smtClean="0">
                <a:effectLst>
                  <a:outerShdw blurRad="38100" dist="38100" dir="2700000" algn="tl">
                    <a:srgbClr val="000000"/>
                  </a:outerShdw>
                </a:effectLst>
              </a:rPr>
              <a:t> PROGRAMIRANJE V AVTOMATIKI</a:t>
            </a:r>
            <a:endParaRPr kumimoji="0" lang="sl-SI" sz="2000" b="1" i="1"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sp>
        <p:nvSpPr>
          <p:cNvPr id="7" name="Naslov 1"/>
          <p:cNvSpPr txBox="1">
            <a:spLocks/>
          </p:cNvSpPr>
          <p:nvPr/>
        </p:nvSpPr>
        <p:spPr bwMode="auto">
          <a:xfrm>
            <a:off x="0" y="476672"/>
            <a:ext cx="4500562" cy="285728"/>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Autofit/>
          </a:bodyPr>
          <a:lstStyle/>
          <a:p>
            <a:pPr lvl="0" eaLnBrk="0" fontAlgn="auto" hangingPunct="0">
              <a:spcAft>
                <a:spcPts val="0"/>
              </a:spcAft>
              <a:defRPr/>
            </a:pPr>
            <a:r>
              <a:rPr lang="sl-SI" b="1" dirty="0" smtClean="0"/>
              <a:t>Koncept PLK-ja </a:t>
            </a:r>
            <a:endParaRPr kumimoji="0" lang="sl-SI" b="1" i="0"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pic>
        <p:nvPicPr>
          <p:cNvPr id="8" name="Slika 0" descr="logo Word.png"/>
          <p:cNvPicPr>
            <a:picLocks noChangeAspect="1" noChangeArrowheads="1"/>
          </p:cNvPicPr>
          <p:nvPr/>
        </p:nvPicPr>
        <p:blipFill>
          <a:blip r:embed="rId3" cstate="print"/>
          <a:srcRect/>
          <a:stretch>
            <a:fillRect/>
          </a:stretch>
        </p:blipFill>
        <p:spPr bwMode="auto">
          <a:xfrm>
            <a:off x="0" y="0"/>
            <a:ext cx="2219325" cy="500063"/>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1076325" y="1052736"/>
            <a:ext cx="6991350" cy="523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1"/>
          <p:cNvSpPr txBox="1">
            <a:spLocks/>
          </p:cNvSpPr>
          <p:nvPr/>
        </p:nvSpPr>
        <p:spPr bwMode="auto">
          <a:xfrm>
            <a:off x="0" y="0"/>
            <a:ext cx="9144000" cy="512757"/>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rmAutofit/>
          </a:bodyPr>
          <a:lstStyle/>
          <a:p>
            <a:pPr lvl="0" algn="ctr" eaLnBrk="0" fontAlgn="auto" hangingPunct="0">
              <a:spcAft>
                <a:spcPts val="0"/>
              </a:spcAft>
              <a:defRPr/>
            </a:pPr>
            <a:r>
              <a:rPr kumimoji="0" lang="sl-SI" sz="2000" b="0" i="0" u="none" strike="noStrike" kern="0" cap="none" spc="0" normalizeH="0" baseline="0" noProof="0" dirty="0" smtClean="0">
                <a:ln>
                  <a:noFill/>
                </a:ln>
                <a:solidFill>
                  <a:schemeClr val="lt1"/>
                </a:solidFill>
                <a:effectLst>
                  <a:outerShdw blurRad="38100" dist="38100" dir="2700000" algn="tl">
                    <a:srgbClr val="000000"/>
                  </a:outerShdw>
                </a:effectLst>
                <a:uLnTx/>
                <a:uFillTx/>
                <a:latin typeface="+mn-lt"/>
                <a:ea typeface="+mn-ea"/>
                <a:cs typeface="+mn-cs"/>
              </a:rPr>
              <a:t>	</a:t>
            </a:r>
            <a:r>
              <a:rPr lang="sl-SI" sz="2000" b="1" kern="0" dirty="0" smtClean="0">
                <a:effectLst>
                  <a:outerShdw blurRad="38100" dist="38100" dir="2700000" algn="tl">
                    <a:srgbClr val="000000"/>
                  </a:outerShdw>
                </a:effectLst>
              </a:rPr>
              <a:t> PROGRAMIRANJE V AVTOMATIKI</a:t>
            </a:r>
            <a:endParaRPr kumimoji="0" lang="sl-SI" sz="2000" b="1" i="1"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sp>
        <p:nvSpPr>
          <p:cNvPr id="7" name="Naslov 1"/>
          <p:cNvSpPr txBox="1">
            <a:spLocks/>
          </p:cNvSpPr>
          <p:nvPr/>
        </p:nvSpPr>
        <p:spPr bwMode="auto">
          <a:xfrm>
            <a:off x="0" y="476672"/>
            <a:ext cx="4500562" cy="285728"/>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Autofit/>
          </a:bodyPr>
          <a:lstStyle/>
          <a:p>
            <a:pPr lvl="0" eaLnBrk="0" fontAlgn="auto" hangingPunct="0">
              <a:spcAft>
                <a:spcPts val="0"/>
              </a:spcAft>
              <a:defRPr/>
            </a:pPr>
            <a:r>
              <a:rPr lang="sl-SI" b="1" dirty="0" smtClean="0"/>
              <a:t>S7-200: CPU enota</a:t>
            </a:r>
            <a:endParaRPr kumimoji="0" lang="sl-SI" b="1" i="0"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pic>
        <p:nvPicPr>
          <p:cNvPr id="8" name="Slika 0" descr="logo Word.png"/>
          <p:cNvPicPr>
            <a:picLocks noChangeAspect="1" noChangeArrowheads="1"/>
          </p:cNvPicPr>
          <p:nvPr/>
        </p:nvPicPr>
        <p:blipFill>
          <a:blip r:embed="rId3" cstate="print"/>
          <a:srcRect/>
          <a:stretch>
            <a:fillRect/>
          </a:stretch>
        </p:blipFill>
        <p:spPr bwMode="auto">
          <a:xfrm>
            <a:off x="0" y="0"/>
            <a:ext cx="2219325" cy="500063"/>
          </a:xfrm>
          <a:prstGeom prst="rect">
            <a:avLst/>
          </a:prstGeom>
          <a:noFill/>
          <a:ln w="9525">
            <a:noFill/>
            <a:miter lim="800000"/>
            <a:headEnd/>
            <a:tailEnd/>
          </a:ln>
        </p:spPr>
      </p:pic>
      <p:pic>
        <p:nvPicPr>
          <p:cNvPr id="11" name="Picture 3"/>
          <p:cNvPicPr>
            <a:picLocks noChangeAspect="1" noChangeArrowheads="1"/>
          </p:cNvPicPr>
          <p:nvPr/>
        </p:nvPicPr>
        <p:blipFill>
          <a:blip r:embed="rId4" cstate="print"/>
          <a:srcRect/>
          <a:stretch>
            <a:fillRect/>
          </a:stretch>
        </p:blipFill>
        <p:spPr bwMode="auto">
          <a:xfrm>
            <a:off x="1711004" y="1916832"/>
            <a:ext cx="5555235" cy="3434433"/>
          </a:xfrm>
          <a:prstGeom prst="rect">
            <a:avLst/>
          </a:prstGeom>
          <a:noFill/>
          <a:ln w="9525">
            <a:noFill/>
            <a:miter lim="800000"/>
            <a:headEnd/>
            <a:tailEnd/>
          </a:ln>
        </p:spPr>
      </p:pic>
      <p:sp>
        <p:nvSpPr>
          <p:cNvPr id="12" name="Puščica dol 11"/>
          <p:cNvSpPr/>
          <p:nvPr/>
        </p:nvSpPr>
        <p:spPr>
          <a:xfrm rot="10800000">
            <a:off x="4303292" y="4869160"/>
            <a:ext cx="360040" cy="792088"/>
          </a:xfrm>
          <a:prstGeom prst="downArrow">
            <a:avLst>
              <a:gd name="adj1" fmla="val 50000"/>
              <a:gd name="adj2" fmla="val 1240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3" name="Puščica dol 12"/>
          <p:cNvSpPr/>
          <p:nvPr/>
        </p:nvSpPr>
        <p:spPr>
          <a:xfrm>
            <a:off x="3727228" y="1628800"/>
            <a:ext cx="360040" cy="792088"/>
          </a:xfrm>
          <a:prstGeom prst="downArrow">
            <a:avLst>
              <a:gd name="adj1" fmla="val 50000"/>
              <a:gd name="adj2" fmla="val 1240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4" name="Puščica dol 13"/>
          <p:cNvSpPr/>
          <p:nvPr/>
        </p:nvSpPr>
        <p:spPr>
          <a:xfrm rot="5400000">
            <a:off x="6895580" y="2780928"/>
            <a:ext cx="360040" cy="792088"/>
          </a:xfrm>
          <a:prstGeom prst="downArrow">
            <a:avLst>
              <a:gd name="adj1" fmla="val 50000"/>
              <a:gd name="adj2" fmla="val 1240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5" name="Puščica dol 14"/>
          <p:cNvSpPr/>
          <p:nvPr/>
        </p:nvSpPr>
        <p:spPr>
          <a:xfrm rot="5400000">
            <a:off x="6895580" y="3501008"/>
            <a:ext cx="360040" cy="792088"/>
          </a:xfrm>
          <a:prstGeom prst="downArrow">
            <a:avLst>
              <a:gd name="adj1" fmla="val 50000"/>
              <a:gd name="adj2" fmla="val 1240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6" name="Puščica dol 15"/>
          <p:cNvSpPr/>
          <p:nvPr/>
        </p:nvSpPr>
        <p:spPr>
          <a:xfrm rot="16200000">
            <a:off x="1422972" y="4293096"/>
            <a:ext cx="360040" cy="792088"/>
          </a:xfrm>
          <a:prstGeom prst="downArrow">
            <a:avLst>
              <a:gd name="adj1" fmla="val 50000"/>
              <a:gd name="adj2" fmla="val 1240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7" name="Puščica dol 16"/>
          <p:cNvSpPr/>
          <p:nvPr/>
        </p:nvSpPr>
        <p:spPr>
          <a:xfrm rot="16200000">
            <a:off x="1422972" y="2996952"/>
            <a:ext cx="360040" cy="792088"/>
          </a:xfrm>
          <a:prstGeom prst="downArrow">
            <a:avLst>
              <a:gd name="adj1" fmla="val 50000"/>
              <a:gd name="adj2" fmla="val 1240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8" name="Puščica dol 17"/>
          <p:cNvSpPr/>
          <p:nvPr/>
        </p:nvSpPr>
        <p:spPr>
          <a:xfrm rot="16200000">
            <a:off x="1278955" y="2276872"/>
            <a:ext cx="360040" cy="792088"/>
          </a:xfrm>
          <a:prstGeom prst="downArrow">
            <a:avLst>
              <a:gd name="adj1" fmla="val 50000"/>
              <a:gd name="adj2" fmla="val 1240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9" name="Pravokotnik 18"/>
          <p:cNvSpPr/>
          <p:nvPr/>
        </p:nvSpPr>
        <p:spPr>
          <a:xfrm>
            <a:off x="131471" y="2132856"/>
            <a:ext cx="1723549" cy="338554"/>
          </a:xfrm>
          <a:prstGeom prst="rect">
            <a:avLst/>
          </a:prstGeom>
        </p:spPr>
        <p:txBody>
          <a:bodyPr wrap="none">
            <a:spAutoFit/>
          </a:bodyPr>
          <a:lstStyle/>
          <a:p>
            <a:r>
              <a:rPr lang="sl-SI" sz="1600" dirty="0" smtClean="0"/>
              <a:t>Indikatorji stanja </a:t>
            </a:r>
            <a:endParaRPr lang="sl-SI" sz="1600" dirty="0"/>
          </a:p>
        </p:txBody>
      </p:sp>
      <p:sp>
        <p:nvSpPr>
          <p:cNvPr id="20" name="Pravokotnik 19"/>
          <p:cNvSpPr/>
          <p:nvPr/>
        </p:nvSpPr>
        <p:spPr>
          <a:xfrm>
            <a:off x="126828" y="2924944"/>
            <a:ext cx="1224136" cy="584775"/>
          </a:xfrm>
          <a:prstGeom prst="rect">
            <a:avLst/>
          </a:prstGeom>
        </p:spPr>
        <p:txBody>
          <a:bodyPr wrap="square">
            <a:spAutoFit/>
          </a:bodyPr>
          <a:lstStyle/>
          <a:p>
            <a:r>
              <a:rPr lang="sl-SI" sz="1600" dirty="0" smtClean="0"/>
              <a:t>Spominska kartica </a:t>
            </a:r>
            <a:endParaRPr lang="sl-SI" sz="1600" dirty="0"/>
          </a:p>
        </p:txBody>
      </p:sp>
      <p:sp>
        <p:nvSpPr>
          <p:cNvPr id="21" name="Pravokotnik 20"/>
          <p:cNvSpPr/>
          <p:nvPr/>
        </p:nvSpPr>
        <p:spPr>
          <a:xfrm>
            <a:off x="149612" y="4221088"/>
            <a:ext cx="1417376" cy="338554"/>
          </a:xfrm>
          <a:prstGeom prst="rect">
            <a:avLst/>
          </a:prstGeom>
        </p:spPr>
        <p:txBody>
          <a:bodyPr wrap="none">
            <a:spAutoFit/>
          </a:bodyPr>
          <a:lstStyle/>
          <a:p>
            <a:r>
              <a:rPr lang="sl-SI" sz="1600" dirty="0" smtClean="0"/>
              <a:t>PPI </a:t>
            </a:r>
            <a:r>
              <a:rPr lang="sl-SI" sz="1600" dirty="0" err="1" smtClean="0"/>
              <a:t>konektor</a:t>
            </a:r>
            <a:r>
              <a:rPr lang="sl-SI" sz="1600" dirty="0" smtClean="0"/>
              <a:t> </a:t>
            </a:r>
            <a:endParaRPr lang="sl-SI" sz="1600" dirty="0"/>
          </a:p>
        </p:txBody>
      </p:sp>
      <p:sp>
        <p:nvSpPr>
          <p:cNvPr id="22" name="Pravokotnik 21"/>
          <p:cNvSpPr/>
          <p:nvPr/>
        </p:nvSpPr>
        <p:spPr>
          <a:xfrm>
            <a:off x="7543653" y="2916233"/>
            <a:ext cx="1440160" cy="584775"/>
          </a:xfrm>
          <a:prstGeom prst="rect">
            <a:avLst/>
          </a:prstGeom>
        </p:spPr>
        <p:txBody>
          <a:bodyPr wrap="square">
            <a:spAutoFit/>
          </a:bodyPr>
          <a:lstStyle/>
          <a:p>
            <a:r>
              <a:rPr lang="sl-SI" sz="1600" dirty="0" smtClean="0"/>
              <a:t>Izbira načina delovanja </a:t>
            </a:r>
            <a:endParaRPr lang="sl-SI" sz="1600" dirty="0"/>
          </a:p>
        </p:txBody>
      </p:sp>
      <p:sp>
        <p:nvSpPr>
          <p:cNvPr id="23" name="Pravokotnik 22"/>
          <p:cNvSpPr/>
          <p:nvPr/>
        </p:nvSpPr>
        <p:spPr>
          <a:xfrm>
            <a:off x="7543652" y="3717032"/>
            <a:ext cx="1564852" cy="338554"/>
          </a:xfrm>
          <a:prstGeom prst="rect">
            <a:avLst/>
          </a:prstGeom>
        </p:spPr>
        <p:txBody>
          <a:bodyPr wrap="none">
            <a:spAutoFit/>
          </a:bodyPr>
          <a:lstStyle/>
          <a:p>
            <a:r>
              <a:rPr lang="sl-SI" sz="1600" dirty="0" smtClean="0"/>
              <a:t>Potenciometer </a:t>
            </a:r>
            <a:endParaRPr lang="sl-SI" sz="1600" dirty="0"/>
          </a:p>
        </p:txBody>
      </p:sp>
      <p:sp>
        <p:nvSpPr>
          <p:cNvPr id="24" name="Pravokotnik 23"/>
          <p:cNvSpPr/>
          <p:nvPr/>
        </p:nvSpPr>
        <p:spPr>
          <a:xfrm>
            <a:off x="3041563" y="5754742"/>
            <a:ext cx="2989921" cy="338554"/>
          </a:xfrm>
          <a:prstGeom prst="rect">
            <a:avLst/>
          </a:prstGeom>
        </p:spPr>
        <p:txBody>
          <a:bodyPr wrap="none">
            <a:spAutoFit/>
          </a:bodyPr>
          <a:lstStyle/>
          <a:p>
            <a:r>
              <a:rPr lang="it-IT" sz="1600" dirty="0" err="1" smtClean="0"/>
              <a:t>Indikator</a:t>
            </a:r>
            <a:r>
              <a:rPr lang="sl-SI" sz="1600" dirty="0" smtClean="0"/>
              <a:t>j</a:t>
            </a:r>
            <a:r>
              <a:rPr lang="it-IT" sz="1600" dirty="0" smtClean="0"/>
              <a:t>i </a:t>
            </a:r>
            <a:r>
              <a:rPr lang="it-IT" sz="1600" dirty="0" err="1" smtClean="0"/>
              <a:t>stanj</a:t>
            </a:r>
            <a:r>
              <a:rPr lang="it-IT" sz="1600" dirty="0" smtClean="0"/>
              <a:t> </a:t>
            </a:r>
            <a:r>
              <a:rPr lang="it-IT" sz="1600" dirty="0" err="1" smtClean="0"/>
              <a:t>za</a:t>
            </a:r>
            <a:r>
              <a:rPr lang="it-IT" sz="1600" dirty="0" smtClean="0"/>
              <a:t> </a:t>
            </a:r>
            <a:r>
              <a:rPr lang="sl-SI" sz="1600" dirty="0" smtClean="0"/>
              <a:t>v</a:t>
            </a:r>
            <a:r>
              <a:rPr lang="it-IT" sz="1600" dirty="0" err="1" smtClean="0"/>
              <a:t>gra</a:t>
            </a:r>
            <a:r>
              <a:rPr lang="sl-SI" sz="1600" dirty="0" smtClean="0"/>
              <a:t>j</a:t>
            </a:r>
            <a:r>
              <a:rPr lang="it-IT" sz="1600" dirty="0" err="1" smtClean="0"/>
              <a:t>ene</a:t>
            </a:r>
            <a:r>
              <a:rPr lang="it-IT" sz="1600" dirty="0" smtClean="0"/>
              <a:t> </a:t>
            </a:r>
            <a:r>
              <a:rPr lang="it-IT" sz="1600" dirty="0" err="1" smtClean="0"/>
              <a:t>DI</a:t>
            </a:r>
            <a:r>
              <a:rPr lang="it-IT" sz="1600" dirty="0" smtClean="0"/>
              <a:t> </a:t>
            </a:r>
            <a:endParaRPr lang="sl-SI" sz="1600" dirty="0"/>
          </a:p>
        </p:txBody>
      </p:sp>
      <p:sp>
        <p:nvSpPr>
          <p:cNvPr id="25" name="Pravokotnik 24"/>
          <p:cNvSpPr/>
          <p:nvPr/>
        </p:nvSpPr>
        <p:spPr>
          <a:xfrm>
            <a:off x="2431084" y="1196752"/>
            <a:ext cx="3092513" cy="338554"/>
          </a:xfrm>
          <a:prstGeom prst="rect">
            <a:avLst/>
          </a:prstGeom>
        </p:spPr>
        <p:txBody>
          <a:bodyPr wrap="none">
            <a:spAutoFit/>
          </a:bodyPr>
          <a:lstStyle/>
          <a:p>
            <a:r>
              <a:rPr lang="pl-PL" sz="1600" dirty="0" smtClean="0"/>
              <a:t>Indikatorji stanj za vgrajene DO </a:t>
            </a:r>
            <a:endParaRPr lang="sl-SI" sz="16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1"/>
          <p:cNvSpPr txBox="1">
            <a:spLocks/>
          </p:cNvSpPr>
          <p:nvPr/>
        </p:nvSpPr>
        <p:spPr bwMode="auto">
          <a:xfrm>
            <a:off x="0" y="0"/>
            <a:ext cx="9144000" cy="512757"/>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rmAutofit/>
          </a:bodyPr>
          <a:lstStyle/>
          <a:p>
            <a:pPr lvl="0" algn="ctr" eaLnBrk="0" fontAlgn="auto" hangingPunct="0">
              <a:spcAft>
                <a:spcPts val="0"/>
              </a:spcAft>
              <a:defRPr/>
            </a:pPr>
            <a:r>
              <a:rPr kumimoji="0" lang="sl-SI" sz="2000" b="0" i="0" u="none" strike="noStrike" kern="0" cap="none" spc="0" normalizeH="0" baseline="0" noProof="0" dirty="0" smtClean="0">
                <a:ln>
                  <a:noFill/>
                </a:ln>
                <a:solidFill>
                  <a:schemeClr val="lt1"/>
                </a:solidFill>
                <a:effectLst>
                  <a:outerShdw blurRad="38100" dist="38100" dir="2700000" algn="tl">
                    <a:srgbClr val="000000"/>
                  </a:outerShdw>
                </a:effectLst>
                <a:uLnTx/>
                <a:uFillTx/>
                <a:latin typeface="+mn-lt"/>
                <a:ea typeface="+mn-ea"/>
                <a:cs typeface="+mn-cs"/>
              </a:rPr>
              <a:t>	</a:t>
            </a:r>
            <a:r>
              <a:rPr lang="sl-SI" sz="2000" b="1" kern="0" dirty="0" smtClean="0">
                <a:effectLst>
                  <a:outerShdw blurRad="38100" dist="38100" dir="2700000" algn="tl">
                    <a:srgbClr val="000000"/>
                  </a:outerShdw>
                </a:effectLst>
              </a:rPr>
              <a:t> PROGRAMIRANJE V AVTOMATIKI</a:t>
            </a:r>
            <a:endParaRPr kumimoji="0" lang="sl-SI" sz="2000" b="1" i="1"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sp>
        <p:nvSpPr>
          <p:cNvPr id="7" name="Naslov 1"/>
          <p:cNvSpPr txBox="1">
            <a:spLocks/>
          </p:cNvSpPr>
          <p:nvPr/>
        </p:nvSpPr>
        <p:spPr bwMode="auto">
          <a:xfrm>
            <a:off x="0" y="476672"/>
            <a:ext cx="4500562" cy="285728"/>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Autofit/>
          </a:bodyPr>
          <a:lstStyle/>
          <a:p>
            <a:pPr lvl="0" eaLnBrk="0" fontAlgn="auto" hangingPunct="0">
              <a:spcAft>
                <a:spcPts val="0"/>
              </a:spcAft>
              <a:defRPr/>
            </a:pPr>
            <a:r>
              <a:rPr lang="sl-SI" b="1" dirty="0" smtClean="0"/>
              <a:t>S7-200: Moduli</a:t>
            </a:r>
            <a:endParaRPr kumimoji="0" lang="sl-SI" b="1" i="0"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pic>
        <p:nvPicPr>
          <p:cNvPr id="8" name="Slika 0" descr="logo Word.png"/>
          <p:cNvPicPr>
            <a:picLocks noChangeAspect="1" noChangeArrowheads="1"/>
          </p:cNvPicPr>
          <p:nvPr/>
        </p:nvPicPr>
        <p:blipFill>
          <a:blip r:embed="rId3" cstate="print"/>
          <a:srcRect/>
          <a:stretch>
            <a:fillRect/>
          </a:stretch>
        </p:blipFill>
        <p:spPr bwMode="auto">
          <a:xfrm>
            <a:off x="0" y="0"/>
            <a:ext cx="2219325" cy="500063"/>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148069" y="1880990"/>
            <a:ext cx="8816419" cy="3924274"/>
          </a:xfrm>
          <a:prstGeom prst="rect">
            <a:avLst/>
          </a:prstGeom>
          <a:noFill/>
          <a:ln w="9525">
            <a:noFill/>
            <a:miter lim="800000"/>
            <a:headEnd/>
            <a:tailEnd/>
          </a:ln>
        </p:spPr>
      </p:pic>
      <p:sp>
        <p:nvSpPr>
          <p:cNvPr id="11" name="Pravokotnik 10"/>
          <p:cNvSpPr/>
          <p:nvPr/>
        </p:nvSpPr>
        <p:spPr>
          <a:xfrm>
            <a:off x="107504" y="1412776"/>
            <a:ext cx="2416046" cy="338554"/>
          </a:xfrm>
          <a:prstGeom prst="rect">
            <a:avLst/>
          </a:prstGeom>
        </p:spPr>
        <p:txBody>
          <a:bodyPr wrap="none">
            <a:spAutoFit/>
          </a:bodyPr>
          <a:lstStyle/>
          <a:p>
            <a:r>
              <a:rPr lang="sl-SI" sz="1600" dirty="0" smtClean="0"/>
              <a:t>Modul z digitalnimi vhodi</a:t>
            </a:r>
            <a:endParaRPr lang="sl-SI" sz="1600" dirty="0"/>
          </a:p>
        </p:txBody>
      </p:sp>
      <p:sp>
        <p:nvSpPr>
          <p:cNvPr id="12" name="Pravokotnik 11"/>
          <p:cNvSpPr/>
          <p:nvPr/>
        </p:nvSpPr>
        <p:spPr>
          <a:xfrm>
            <a:off x="3059832" y="1412776"/>
            <a:ext cx="2518638" cy="338554"/>
          </a:xfrm>
          <a:prstGeom prst="rect">
            <a:avLst/>
          </a:prstGeom>
        </p:spPr>
        <p:txBody>
          <a:bodyPr wrap="none">
            <a:spAutoFit/>
          </a:bodyPr>
          <a:lstStyle/>
          <a:p>
            <a:r>
              <a:rPr lang="sl-SI" sz="1600" dirty="0" smtClean="0"/>
              <a:t>Modul z digitalnimi izhodi </a:t>
            </a:r>
            <a:endParaRPr lang="sl-SI" sz="1600" dirty="0"/>
          </a:p>
        </p:txBody>
      </p:sp>
      <p:sp>
        <p:nvSpPr>
          <p:cNvPr id="13" name="Pravokotnik 12"/>
          <p:cNvSpPr/>
          <p:nvPr/>
        </p:nvSpPr>
        <p:spPr>
          <a:xfrm>
            <a:off x="6043241" y="1412776"/>
            <a:ext cx="3065263" cy="338554"/>
          </a:xfrm>
          <a:prstGeom prst="rect">
            <a:avLst/>
          </a:prstGeom>
        </p:spPr>
        <p:txBody>
          <a:bodyPr wrap="none">
            <a:spAutoFit/>
          </a:bodyPr>
          <a:lstStyle/>
          <a:p>
            <a:r>
              <a:rPr lang="sl-SI" sz="1600" dirty="0" smtClean="0"/>
              <a:t>Modul z digitalnimi vhodi/izhodi </a:t>
            </a:r>
            <a:endParaRPr lang="sl-SI" sz="16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1"/>
          <p:cNvSpPr txBox="1">
            <a:spLocks/>
          </p:cNvSpPr>
          <p:nvPr/>
        </p:nvSpPr>
        <p:spPr bwMode="auto">
          <a:xfrm>
            <a:off x="0" y="0"/>
            <a:ext cx="9144000" cy="512757"/>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rmAutofit/>
          </a:bodyPr>
          <a:lstStyle/>
          <a:p>
            <a:pPr lvl="0" algn="ctr" eaLnBrk="0" fontAlgn="auto" hangingPunct="0">
              <a:spcAft>
                <a:spcPts val="0"/>
              </a:spcAft>
              <a:defRPr/>
            </a:pPr>
            <a:r>
              <a:rPr kumimoji="0" lang="sl-SI" sz="2000" b="0" i="0" u="none" strike="noStrike" kern="0" cap="none" spc="0" normalizeH="0" baseline="0" noProof="0" dirty="0" smtClean="0">
                <a:ln>
                  <a:noFill/>
                </a:ln>
                <a:solidFill>
                  <a:schemeClr val="lt1"/>
                </a:solidFill>
                <a:effectLst>
                  <a:outerShdw blurRad="38100" dist="38100" dir="2700000" algn="tl">
                    <a:srgbClr val="000000"/>
                  </a:outerShdw>
                </a:effectLst>
                <a:uLnTx/>
                <a:uFillTx/>
                <a:latin typeface="+mn-lt"/>
                <a:ea typeface="+mn-ea"/>
                <a:cs typeface="+mn-cs"/>
              </a:rPr>
              <a:t>	</a:t>
            </a:r>
            <a:r>
              <a:rPr lang="sl-SI" sz="2000" b="1" kern="0" dirty="0" smtClean="0">
                <a:effectLst>
                  <a:outerShdw blurRad="38100" dist="38100" dir="2700000" algn="tl">
                    <a:srgbClr val="000000"/>
                  </a:outerShdw>
                </a:effectLst>
              </a:rPr>
              <a:t> PROGRAMIRANJE V AVTOMATIKI</a:t>
            </a:r>
            <a:endParaRPr kumimoji="0" lang="sl-SI" sz="2000" b="1" i="1"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sp>
        <p:nvSpPr>
          <p:cNvPr id="7" name="Naslov 1"/>
          <p:cNvSpPr txBox="1">
            <a:spLocks/>
          </p:cNvSpPr>
          <p:nvPr/>
        </p:nvSpPr>
        <p:spPr bwMode="auto">
          <a:xfrm>
            <a:off x="0" y="476672"/>
            <a:ext cx="4500562" cy="285728"/>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Autofit/>
          </a:bodyPr>
          <a:lstStyle/>
          <a:p>
            <a:pPr lvl="0" eaLnBrk="0" fontAlgn="auto" hangingPunct="0">
              <a:spcAft>
                <a:spcPts val="0"/>
              </a:spcAft>
              <a:defRPr/>
            </a:pPr>
            <a:r>
              <a:rPr lang="sl-SI" b="1" dirty="0" smtClean="0"/>
              <a:t>Ožičenje</a:t>
            </a:r>
            <a:endParaRPr kumimoji="0" lang="sl-SI" b="1" i="0"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pic>
        <p:nvPicPr>
          <p:cNvPr id="8" name="Slika 0" descr="logo Word.png"/>
          <p:cNvPicPr>
            <a:picLocks noChangeAspect="1" noChangeArrowheads="1"/>
          </p:cNvPicPr>
          <p:nvPr/>
        </p:nvPicPr>
        <p:blipFill>
          <a:blip r:embed="rId3" cstate="print"/>
          <a:srcRect/>
          <a:stretch>
            <a:fillRect/>
          </a:stretch>
        </p:blipFill>
        <p:spPr bwMode="auto">
          <a:xfrm>
            <a:off x="0" y="0"/>
            <a:ext cx="2219325" cy="500063"/>
          </a:xfrm>
          <a:prstGeom prst="rect">
            <a:avLst/>
          </a:prstGeom>
          <a:noFill/>
          <a:ln w="9525">
            <a:noFill/>
            <a:miter lim="800000"/>
            <a:headEnd/>
            <a:tailEnd/>
          </a:ln>
        </p:spPr>
      </p:pic>
      <p:sp>
        <p:nvSpPr>
          <p:cNvPr id="11" name="Pravokotnik 10"/>
          <p:cNvSpPr/>
          <p:nvPr/>
        </p:nvSpPr>
        <p:spPr>
          <a:xfrm>
            <a:off x="179512" y="908720"/>
            <a:ext cx="1349896" cy="369332"/>
          </a:xfrm>
          <a:prstGeom prst="rect">
            <a:avLst/>
          </a:prstGeom>
        </p:spPr>
        <p:txBody>
          <a:bodyPr wrap="square">
            <a:spAutoFit/>
          </a:bodyPr>
          <a:lstStyle/>
          <a:p>
            <a:r>
              <a:rPr lang="sl-SI" b="1" u="sng" dirty="0" smtClean="0"/>
              <a:t>Napajanje </a:t>
            </a:r>
          </a:p>
        </p:txBody>
      </p:sp>
      <p:pic>
        <p:nvPicPr>
          <p:cNvPr id="3074" name="Picture 2"/>
          <p:cNvPicPr>
            <a:picLocks noChangeAspect="1" noChangeArrowheads="1"/>
          </p:cNvPicPr>
          <p:nvPr/>
        </p:nvPicPr>
        <p:blipFill>
          <a:blip r:embed="rId4" cstate="print"/>
          <a:srcRect/>
          <a:stretch>
            <a:fillRect/>
          </a:stretch>
        </p:blipFill>
        <p:spPr bwMode="auto">
          <a:xfrm>
            <a:off x="1763688" y="980728"/>
            <a:ext cx="1699861" cy="2592288"/>
          </a:xfrm>
          <a:prstGeom prst="rect">
            <a:avLst/>
          </a:prstGeom>
          <a:noFill/>
          <a:ln w="9525">
            <a:noFill/>
            <a:miter lim="800000"/>
            <a:headEnd/>
            <a:tailEnd/>
          </a:ln>
        </p:spPr>
      </p:pic>
      <p:pic>
        <p:nvPicPr>
          <p:cNvPr id="3075" name="Picture 3"/>
          <p:cNvPicPr>
            <a:picLocks noChangeAspect="1" noChangeArrowheads="1"/>
          </p:cNvPicPr>
          <p:nvPr/>
        </p:nvPicPr>
        <p:blipFill>
          <a:blip r:embed="rId5" cstate="print"/>
          <a:srcRect/>
          <a:stretch>
            <a:fillRect/>
          </a:stretch>
        </p:blipFill>
        <p:spPr bwMode="auto">
          <a:xfrm>
            <a:off x="3779911" y="980728"/>
            <a:ext cx="1698599" cy="2592287"/>
          </a:xfrm>
          <a:prstGeom prst="rect">
            <a:avLst/>
          </a:prstGeom>
          <a:noFill/>
          <a:ln w="9525">
            <a:noFill/>
            <a:miter lim="800000"/>
            <a:headEnd/>
            <a:tailEnd/>
          </a:ln>
        </p:spPr>
      </p:pic>
      <p:pic>
        <p:nvPicPr>
          <p:cNvPr id="3076" name="Picture 4"/>
          <p:cNvPicPr>
            <a:picLocks noChangeAspect="1" noChangeArrowheads="1"/>
          </p:cNvPicPr>
          <p:nvPr/>
        </p:nvPicPr>
        <p:blipFill>
          <a:blip r:embed="rId6" cstate="print"/>
          <a:srcRect/>
          <a:stretch>
            <a:fillRect/>
          </a:stretch>
        </p:blipFill>
        <p:spPr bwMode="auto">
          <a:xfrm>
            <a:off x="1763688" y="3645024"/>
            <a:ext cx="2144492" cy="2951906"/>
          </a:xfrm>
          <a:prstGeom prst="rect">
            <a:avLst/>
          </a:prstGeom>
          <a:noFill/>
          <a:ln w="9525">
            <a:noFill/>
            <a:miter lim="800000"/>
            <a:headEnd/>
            <a:tailEnd/>
          </a:ln>
        </p:spPr>
      </p:pic>
      <p:pic>
        <p:nvPicPr>
          <p:cNvPr id="3077" name="Picture 5"/>
          <p:cNvPicPr>
            <a:picLocks noChangeAspect="1" noChangeArrowheads="1"/>
          </p:cNvPicPr>
          <p:nvPr/>
        </p:nvPicPr>
        <p:blipFill>
          <a:blip r:embed="rId7" cstate="print"/>
          <a:srcRect/>
          <a:stretch>
            <a:fillRect/>
          </a:stretch>
        </p:blipFill>
        <p:spPr bwMode="auto">
          <a:xfrm>
            <a:off x="5652120" y="3645024"/>
            <a:ext cx="2232248" cy="2814879"/>
          </a:xfrm>
          <a:prstGeom prst="rect">
            <a:avLst/>
          </a:prstGeom>
          <a:noFill/>
          <a:ln w="9525">
            <a:noFill/>
            <a:miter lim="800000"/>
            <a:headEnd/>
            <a:tailEnd/>
          </a:ln>
        </p:spPr>
      </p:pic>
      <p:sp>
        <p:nvSpPr>
          <p:cNvPr id="13" name="Pravokotnik 12"/>
          <p:cNvSpPr/>
          <p:nvPr/>
        </p:nvSpPr>
        <p:spPr>
          <a:xfrm>
            <a:off x="179512" y="3645024"/>
            <a:ext cx="1349896" cy="369332"/>
          </a:xfrm>
          <a:prstGeom prst="rect">
            <a:avLst/>
          </a:prstGeom>
        </p:spPr>
        <p:txBody>
          <a:bodyPr wrap="square">
            <a:spAutoFit/>
          </a:bodyPr>
          <a:lstStyle/>
          <a:p>
            <a:r>
              <a:rPr lang="sl-SI" b="1" u="sng" dirty="0" smtClean="0"/>
              <a:t>Izhodi </a:t>
            </a:r>
          </a:p>
        </p:txBody>
      </p:sp>
      <p:sp>
        <p:nvSpPr>
          <p:cNvPr id="14" name="Pravokotnik 13"/>
          <p:cNvSpPr/>
          <p:nvPr/>
        </p:nvSpPr>
        <p:spPr>
          <a:xfrm>
            <a:off x="827584" y="4005064"/>
            <a:ext cx="1512168" cy="338554"/>
          </a:xfrm>
          <a:prstGeom prst="rect">
            <a:avLst/>
          </a:prstGeom>
        </p:spPr>
        <p:txBody>
          <a:bodyPr wrap="square">
            <a:spAutoFit/>
          </a:bodyPr>
          <a:lstStyle/>
          <a:p>
            <a:r>
              <a:rPr lang="sl-SI" sz="1600" dirty="0" smtClean="0"/>
              <a:t>24 V</a:t>
            </a:r>
            <a:r>
              <a:rPr lang="sl-SI" sz="1600" baseline="-25000" dirty="0" smtClean="0"/>
              <a:t>DC</a:t>
            </a:r>
            <a:r>
              <a:rPr lang="sl-SI" sz="1600" dirty="0" smtClean="0"/>
              <a:t> izhodi </a:t>
            </a:r>
          </a:p>
        </p:txBody>
      </p:sp>
      <p:sp>
        <p:nvSpPr>
          <p:cNvPr id="15" name="Pravokotnik 14"/>
          <p:cNvSpPr/>
          <p:nvPr/>
        </p:nvSpPr>
        <p:spPr>
          <a:xfrm>
            <a:off x="4572000" y="4026550"/>
            <a:ext cx="1512168" cy="338554"/>
          </a:xfrm>
          <a:prstGeom prst="rect">
            <a:avLst/>
          </a:prstGeom>
        </p:spPr>
        <p:txBody>
          <a:bodyPr wrap="square">
            <a:spAutoFit/>
          </a:bodyPr>
          <a:lstStyle/>
          <a:p>
            <a:r>
              <a:rPr lang="sl-SI" sz="1600" dirty="0" smtClean="0"/>
              <a:t>Relejski izhodi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1"/>
          <p:cNvSpPr txBox="1">
            <a:spLocks/>
          </p:cNvSpPr>
          <p:nvPr/>
        </p:nvSpPr>
        <p:spPr bwMode="auto">
          <a:xfrm>
            <a:off x="0" y="0"/>
            <a:ext cx="9144000" cy="512757"/>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rmAutofit/>
          </a:bodyPr>
          <a:lstStyle/>
          <a:p>
            <a:pPr lvl="0" algn="ctr" eaLnBrk="0" fontAlgn="auto" hangingPunct="0">
              <a:spcAft>
                <a:spcPts val="0"/>
              </a:spcAft>
              <a:defRPr/>
            </a:pPr>
            <a:r>
              <a:rPr kumimoji="0" lang="sl-SI" sz="2000" b="0" i="0" u="none" strike="noStrike" kern="0" cap="none" spc="0" normalizeH="0" baseline="0" noProof="0" dirty="0" smtClean="0">
                <a:ln>
                  <a:noFill/>
                </a:ln>
                <a:solidFill>
                  <a:schemeClr val="lt1"/>
                </a:solidFill>
                <a:effectLst>
                  <a:outerShdw blurRad="38100" dist="38100" dir="2700000" algn="tl">
                    <a:srgbClr val="000000"/>
                  </a:outerShdw>
                </a:effectLst>
                <a:uLnTx/>
                <a:uFillTx/>
                <a:latin typeface="+mn-lt"/>
                <a:ea typeface="+mn-ea"/>
                <a:cs typeface="+mn-cs"/>
              </a:rPr>
              <a:t>	</a:t>
            </a:r>
            <a:r>
              <a:rPr lang="sl-SI" sz="2000" b="1" kern="0" dirty="0" smtClean="0">
                <a:effectLst>
                  <a:outerShdw blurRad="38100" dist="38100" dir="2700000" algn="tl">
                    <a:srgbClr val="000000"/>
                  </a:outerShdw>
                </a:effectLst>
              </a:rPr>
              <a:t> PROGRAMIRANJE V AVTOMATIKI</a:t>
            </a:r>
            <a:endParaRPr kumimoji="0" lang="sl-SI" sz="2000" b="1" i="1"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sp>
        <p:nvSpPr>
          <p:cNvPr id="7" name="Naslov 1"/>
          <p:cNvSpPr txBox="1">
            <a:spLocks/>
          </p:cNvSpPr>
          <p:nvPr/>
        </p:nvSpPr>
        <p:spPr bwMode="auto">
          <a:xfrm>
            <a:off x="0" y="476672"/>
            <a:ext cx="4500562" cy="285728"/>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Autofit/>
          </a:bodyPr>
          <a:lstStyle/>
          <a:p>
            <a:pPr lvl="0" eaLnBrk="0" fontAlgn="auto" hangingPunct="0">
              <a:spcAft>
                <a:spcPts val="0"/>
              </a:spcAft>
              <a:defRPr/>
            </a:pPr>
            <a:r>
              <a:rPr lang="sl-SI" b="1" dirty="0" smtClean="0"/>
              <a:t>Pregled S7-200 CPU-jev</a:t>
            </a:r>
            <a:endParaRPr kumimoji="0" lang="sl-SI" b="1" i="0"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pic>
        <p:nvPicPr>
          <p:cNvPr id="8" name="Slika 0" descr="logo Word.png"/>
          <p:cNvPicPr>
            <a:picLocks noChangeAspect="1" noChangeArrowheads="1"/>
          </p:cNvPicPr>
          <p:nvPr/>
        </p:nvPicPr>
        <p:blipFill>
          <a:blip r:embed="rId3" cstate="print"/>
          <a:srcRect/>
          <a:stretch>
            <a:fillRect/>
          </a:stretch>
        </p:blipFill>
        <p:spPr bwMode="auto">
          <a:xfrm>
            <a:off x="0" y="0"/>
            <a:ext cx="2219325" cy="500063"/>
          </a:xfrm>
          <a:prstGeom prst="rect">
            <a:avLst/>
          </a:prstGeom>
          <a:noFill/>
          <a:ln w="9525">
            <a:noFill/>
            <a:miter lim="800000"/>
            <a:headEnd/>
            <a:tailEnd/>
          </a:ln>
        </p:spPr>
      </p:pic>
      <p:graphicFrame>
        <p:nvGraphicFramePr>
          <p:cNvPr id="11" name="Tabela 10"/>
          <p:cNvGraphicFramePr>
            <a:graphicFrameLocks noGrp="1"/>
          </p:cNvGraphicFramePr>
          <p:nvPr/>
        </p:nvGraphicFramePr>
        <p:xfrm>
          <a:off x="179512" y="1397000"/>
          <a:ext cx="8748465" cy="3901440"/>
        </p:xfrm>
        <a:graphic>
          <a:graphicData uri="http://schemas.openxmlformats.org/drawingml/2006/table">
            <a:tbl>
              <a:tblPr firstRow="1" bandRow="1">
                <a:tableStyleId>{5C22544A-7EE6-4342-B048-85BDC9FD1C3A}</a:tableStyleId>
              </a:tblPr>
              <a:tblGrid>
                <a:gridCol w="2624538"/>
                <a:gridCol w="1093559"/>
                <a:gridCol w="1166462"/>
                <a:gridCol w="1312270"/>
                <a:gridCol w="1312270"/>
                <a:gridCol w="1239366"/>
              </a:tblGrid>
              <a:tr h="370840">
                <a:tc>
                  <a:txBody>
                    <a:bodyPr/>
                    <a:lstStyle/>
                    <a:p>
                      <a:pPr algn="ctr"/>
                      <a:r>
                        <a:rPr lang="sl-SI" sz="1800" b="1" kern="1200" baseline="0" dirty="0" smtClean="0">
                          <a:solidFill>
                            <a:schemeClr val="lt1"/>
                          </a:solidFill>
                          <a:latin typeface="+mn-lt"/>
                          <a:ea typeface="+mn-ea"/>
                          <a:cs typeface="+mn-cs"/>
                        </a:rPr>
                        <a:t>Opis </a:t>
                      </a:r>
                      <a:endParaRPr lang="sl-SI" dirty="0"/>
                    </a:p>
                  </a:txBody>
                  <a:tcPr/>
                </a:tc>
                <a:tc>
                  <a:txBody>
                    <a:bodyPr/>
                    <a:lstStyle/>
                    <a:p>
                      <a:pPr algn="ctr"/>
                      <a:r>
                        <a:rPr lang="sl-SI" sz="1800" b="1" kern="1200" baseline="0" dirty="0" smtClean="0">
                          <a:solidFill>
                            <a:schemeClr val="lt1"/>
                          </a:solidFill>
                          <a:latin typeface="+mn-lt"/>
                          <a:ea typeface="+mn-ea"/>
                          <a:cs typeface="+mn-cs"/>
                        </a:rPr>
                        <a:t>CPU 221</a:t>
                      </a:r>
                      <a:endParaRPr lang="sl-SI" dirty="0"/>
                    </a:p>
                  </a:txBody>
                  <a:tcPr/>
                </a:tc>
                <a:tc>
                  <a:txBody>
                    <a:bodyPr/>
                    <a:lstStyle/>
                    <a:p>
                      <a:pPr algn="ctr"/>
                      <a:r>
                        <a:rPr lang="sl-SI" sz="1800" b="1" kern="1200" baseline="0" dirty="0" smtClean="0">
                          <a:solidFill>
                            <a:schemeClr val="lt1"/>
                          </a:solidFill>
                          <a:latin typeface="+mn-lt"/>
                          <a:ea typeface="+mn-ea"/>
                          <a:cs typeface="+mn-cs"/>
                        </a:rPr>
                        <a:t>CPU 222 </a:t>
                      </a:r>
                      <a:endParaRPr lang="sl-SI" dirty="0"/>
                    </a:p>
                  </a:txBody>
                  <a:tcPr/>
                </a:tc>
                <a:tc>
                  <a:txBody>
                    <a:bodyPr/>
                    <a:lstStyle/>
                    <a:p>
                      <a:pPr algn="ctr"/>
                      <a:r>
                        <a:rPr lang="sl-SI" sz="1800" b="1" kern="1200" baseline="0" dirty="0" smtClean="0">
                          <a:solidFill>
                            <a:schemeClr val="lt1"/>
                          </a:solidFill>
                          <a:latin typeface="+mn-lt"/>
                          <a:ea typeface="+mn-ea"/>
                          <a:cs typeface="+mn-cs"/>
                        </a:rPr>
                        <a:t>CPU 224 </a:t>
                      </a:r>
                      <a:endParaRPr lang="sl-SI" dirty="0"/>
                    </a:p>
                  </a:txBody>
                  <a:tcPr/>
                </a:tc>
                <a:tc>
                  <a:txBody>
                    <a:bodyPr/>
                    <a:lstStyle/>
                    <a:p>
                      <a:pPr algn="ctr"/>
                      <a:r>
                        <a:rPr lang="sl-SI" sz="1800" b="1" kern="1200" baseline="0" dirty="0" smtClean="0">
                          <a:solidFill>
                            <a:schemeClr val="lt1"/>
                          </a:solidFill>
                          <a:latin typeface="+mn-lt"/>
                          <a:ea typeface="+mn-ea"/>
                          <a:cs typeface="+mn-cs"/>
                        </a:rPr>
                        <a:t>CPU 226 </a:t>
                      </a:r>
                      <a:endParaRPr lang="sl-SI" dirty="0"/>
                    </a:p>
                  </a:txBody>
                  <a:tcPr/>
                </a:tc>
                <a:tc>
                  <a:txBody>
                    <a:bodyPr/>
                    <a:lstStyle/>
                    <a:p>
                      <a:pPr algn="ctr"/>
                      <a:r>
                        <a:rPr lang="sl-SI" sz="1800" b="1" kern="1200" baseline="0" dirty="0" smtClean="0">
                          <a:solidFill>
                            <a:schemeClr val="lt1"/>
                          </a:solidFill>
                          <a:latin typeface="+mn-lt"/>
                          <a:ea typeface="+mn-ea"/>
                          <a:cs typeface="+mn-cs"/>
                        </a:rPr>
                        <a:t>CPU 226 XM </a:t>
                      </a:r>
                      <a:endParaRPr lang="sl-SI" dirty="0"/>
                    </a:p>
                  </a:txBody>
                  <a:tcPr/>
                </a:tc>
              </a:tr>
              <a:tr h="370840">
                <a:tc>
                  <a:txBody>
                    <a:bodyPr/>
                    <a:lstStyle/>
                    <a:p>
                      <a:r>
                        <a:rPr lang="sl-SI" sz="1600" b="1" kern="1200" baseline="0" dirty="0" smtClean="0">
                          <a:solidFill>
                            <a:schemeClr val="dk1"/>
                          </a:solidFill>
                          <a:latin typeface="+mn-lt"/>
                          <a:ea typeface="+mn-ea"/>
                          <a:cs typeface="+mn-cs"/>
                        </a:rPr>
                        <a:t>Pomnilnik</a:t>
                      </a:r>
                      <a:endParaRPr lang="sl-SI" sz="1600" kern="1200" baseline="0" dirty="0" smtClean="0">
                        <a:solidFill>
                          <a:schemeClr val="dk1"/>
                        </a:solidFill>
                        <a:latin typeface="+mn-lt"/>
                        <a:ea typeface="+mn-ea"/>
                        <a:cs typeface="+mn-cs"/>
                      </a:endParaRPr>
                    </a:p>
                    <a:p>
                      <a:r>
                        <a:rPr lang="sl-SI" sz="1600" kern="1200" baseline="0" dirty="0" smtClean="0">
                          <a:solidFill>
                            <a:schemeClr val="dk1"/>
                          </a:solidFill>
                          <a:latin typeface="+mn-lt"/>
                          <a:ea typeface="+mn-ea"/>
                          <a:cs typeface="+mn-cs"/>
                        </a:rPr>
                        <a:t>Programski del </a:t>
                      </a:r>
                    </a:p>
                    <a:p>
                      <a:r>
                        <a:rPr lang="sl-SI" sz="1600" kern="1200" baseline="0" dirty="0" smtClean="0">
                          <a:solidFill>
                            <a:schemeClr val="dk1"/>
                          </a:solidFill>
                          <a:latin typeface="+mn-lt"/>
                          <a:ea typeface="+mn-ea"/>
                          <a:cs typeface="+mn-cs"/>
                        </a:rPr>
                        <a:t>Podatkovni del </a:t>
                      </a:r>
                    </a:p>
                    <a:p>
                      <a:r>
                        <a:rPr lang="sl-SI" sz="1600" kern="1200" baseline="0" dirty="0" smtClean="0">
                          <a:solidFill>
                            <a:schemeClr val="dk1"/>
                          </a:solidFill>
                          <a:latin typeface="+mn-lt"/>
                          <a:ea typeface="+mn-ea"/>
                          <a:cs typeface="+mn-cs"/>
                        </a:rPr>
                        <a:t>Kapaciteta baterije </a:t>
                      </a:r>
                    </a:p>
                    <a:p>
                      <a:endParaRPr lang="sl-SI" sz="1600" b="1" kern="1200" baseline="0" dirty="0" smtClean="0">
                        <a:solidFill>
                          <a:schemeClr val="dk1"/>
                        </a:solidFill>
                        <a:latin typeface="+mn-lt"/>
                        <a:ea typeface="+mn-ea"/>
                        <a:cs typeface="+mn-cs"/>
                      </a:endParaRPr>
                    </a:p>
                    <a:p>
                      <a:r>
                        <a:rPr lang="sl-SI" sz="1600" b="1" kern="1200" baseline="0" dirty="0" smtClean="0">
                          <a:solidFill>
                            <a:schemeClr val="dk1"/>
                          </a:solidFill>
                          <a:latin typeface="+mn-lt"/>
                          <a:ea typeface="+mn-ea"/>
                          <a:cs typeface="+mn-cs"/>
                        </a:rPr>
                        <a:t>Digitalni V/I </a:t>
                      </a:r>
                    </a:p>
                    <a:p>
                      <a:r>
                        <a:rPr lang="sl-SI" sz="1600" kern="1200" baseline="0" dirty="0" smtClean="0">
                          <a:solidFill>
                            <a:schemeClr val="dk1"/>
                          </a:solidFill>
                          <a:latin typeface="+mn-lt"/>
                          <a:ea typeface="+mn-ea"/>
                          <a:cs typeface="+mn-cs"/>
                        </a:rPr>
                        <a:t>Integrirani V/I </a:t>
                      </a:r>
                    </a:p>
                    <a:p>
                      <a:r>
                        <a:rPr lang="sl-SI" sz="1600" kern="1200" baseline="0" dirty="0" smtClean="0">
                          <a:solidFill>
                            <a:schemeClr val="dk1"/>
                          </a:solidFill>
                          <a:latin typeface="+mn-lt"/>
                          <a:ea typeface="+mn-ea"/>
                          <a:cs typeface="+mn-cs"/>
                        </a:rPr>
                        <a:t>Število razširitvenih modulov</a:t>
                      </a:r>
                    </a:p>
                    <a:p>
                      <a:endParaRPr lang="sl-SI" sz="1600" b="1" kern="1200" baseline="0" dirty="0" smtClean="0">
                        <a:solidFill>
                          <a:schemeClr val="dk1"/>
                        </a:solidFill>
                        <a:latin typeface="+mn-lt"/>
                        <a:ea typeface="+mn-ea"/>
                        <a:cs typeface="+mn-cs"/>
                      </a:endParaRPr>
                    </a:p>
                    <a:p>
                      <a:r>
                        <a:rPr lang="sl-SI" sz="1600" b="1" kern="1200" baseline="0" dirty="0" smtClean="0">
                          <a:solidFill>
                            <a:schemeClr val="dk1"/>
                          </a:solidFill>
                          <a:latin typeface="+mn-lt"/>
                          <a:ea typeface="+mn-ea"/>
                          <a:cs typeface="+mn-cs"/>
                        </a:rPr>
                        <a:t>Dodatne funkcije </a:t>
                      </a:r>
                    </a:p>
                    <a:p>
                      <a:r>
                        <a:rPr lang="sl-SI" sz="1600" kern="1200" baseline="0" dirty="0" smtClean="0">
                          <a:solidFill>
                            <a:schemeClr val="dk1"/>
                          </a:solidFill>
                          <a:latin typeface="+mn-lt"/>
                          <a:ea typeface="+mn-ea"/>
                          <a:cs typeface="+mn-cs"/>
                        </a:rPr>
                        <a:t>Hitri števci </a:t>
                      </a:r>
                    </a:p>
                    <a:p>
                      <a:r>
                        <a:rPr lang="sl-SI" sz="1600" kern="1200" baseline="0" dirty="0" smtClean="0">
                          <a:solidFill>
                            <a:schemeClr val="dk1"/>
                          </a:solidFill>
                          <a:latin typeface="+mn-lt"/>
                          <a:ea typeface="+mn-ea"/>
                          <a:cs typeface="+mn-cs"/>
                        </a:rPr>
                        <a:t>Potenciometri </a:t>
                      </a:r>
                    </a:p>
                    <a:p>
                      <a:r>
                        <a:rPr lang="sl-SI" sz="1600" kern="1200" baseline="0" dirty="0" smtClean="0">
                          <a:solidFill>
                            <a:schemeClr val="dk1"/>
                          </a:solidFill>
                          <a:latin typeface="+mn-lt"/>
                          <a:ea typeface="+mn-ea"/>
                          <a:cs typeface="+mn-cs"/>
                        </a:rPr>
                        <a:t>Impulzni izhodi (samo DC) </a:t>
                      </a:r>
                      <a:endParaRPr lang="sl-SI" sz="1600" dirty="0"/>
                    </a:p>
                  </a:txBody>
                  <a:tcPr/>
                </a:tc>
                <a:tc>
                  <a:txBody>
                    <a:bodyPr/>
                    <a:lstStyle/>
                    <a:p>
                      <a:endParaRPr lang="sl-SI" sz="1600" kern="1200" baseline="0" dirty="0" smtClean="0">
                        <a:solidFill>
                          <a:schemeClr val="dk1"/>
                        </a:solidFill>
                        <a:latin typeface="+mn-lt"/>
                        <a:ea typeface="+mn-ea"/>
                        <a:cs typeface="+mn-cs"/>
                      </a:endParaRPr>
                    </a:p>
                    <a:p>
                      <a:pPr algn="ctr"/>
                      <a:r>
                        <a:rPr lang="sl-SI" sz="1600" kern="1200" baseline="0" dirty="0" smtClean="0">
                          <a:solidFill>
                            <a:schemeClr val="dk1"/>
                          </a:solidFill>
                          <a:latin typeface="+mn-lt"/>
                          <a:ea typeface="+mn-ea"/>
                          <a:cs typeface="+mn-cs"/>
                        </a:rPr>
                        <a:t>4 KB </a:t>
                      </a:r>
                    </a:p>
                    <a:p>
                      <a:pPr algn="ctr"/>
                      <a:r>
                        <a:rPr lang="sl-SI" sz="1600" kern="1200" baseline="0" dirty="0" smtClean="0">
                          <a:solidFill>
                            <a:schemeClr val="dk1"/>
                          </a:solidFill>
                          <a:latin typeface="+mn-lt"/>
                          <a:ea typeface="+mn-ea"/>
                          <a:cs typeface="+mn-cs"/>
                        </a:rPr>
                        <a:t>2 KB</a:t>
                      </a:r>
                    </a:p>
                    <a:p>
                      <a:pPr algn="ctr"/>
                      <a:r>
                        <a:rPr lang="sl-SI" sz="1600" kern="1200" baseline="0" dirty="0" smtClean="0">
                          <a:solidFill>
                            <a:schemeClr val="dk1"/>
                          </a:solidFill>
                          <a:latin typeface="+mn-lt"/>
                          <a:ea typeface="+mn-ea"/>
                          <a:cs typeface="+mn-cs"/>
                        </a:rPr>
                        <a:t>50 ur </a:t>
                      </a:r>
                    </a:p>
                    <a:p>
                      <a:endParaRPr lang="sl-SI" sz="1600" kern="1200" baseline="0" dirty="0" smtClean="0">
                        <a:solidFill>
                          <a:schemeClr val="dk1"/>
                        </a:solidFill>
                        <a:latin typeface="+mn-lt"/>
                        <a:ea typeface="+mn-ea"/>
                        <a:cs typeface="+mn-cs"/>
                      </a:endParaRPr>
                    </a:p>
                    <a:p>
                      <a:endParaRPr lang="sl-SI" sz="1600" kern="1200" baseline="0" dirty="0" smtClean="0">
                        <a:solidFill>
                          <a:schemeClr val="dk1"/>
                        </a:solidFill>
                        <a:latin typeface="+mn-lt"/>
                        <a:ea typeface="+mn-ea"/>
                        <a:cs typeface="+mn-cs"/>
                      </a:endParaRPr>
                    </a:p>
                    <a:p>
                      <a:pPr algn="ctr"/>
                      <a:r>
                        <a:rPr lang="sl-SI" sz="1600" kern="1200" baseline="0" dirty="0" smtClean="0">
                          <a:solidFill>
                            <a:schemeClr val="dk1"/>
                          </a:solidFill>
                          <a:latin typeface="+mn-lt"/>
                          <a:ea typeface="+mn-ea"/>
                          <a:cs typeface="+mn-cs"/>
                        </a:rPr>
                        <a:t>6 </a:t>
                      </a:r>
                      <a:r>
                        <a:rPr lang="sl-SI" sz="1600" kern="1200" baseline="0" dirty="0" err="1" smtClean="0">
                          <a:solidFill>
                            <a:schemeClr val="dk1"/>
                          </a:solidFill>
                          <a:latin typeface="+mn-lt"/>
                          <a:ea typeface="+mn-ea"/>
                          <a:cs typeface="+mn-cs"/>
                        </a:rPr>
                        <a:t>Vh</a:t>
                      </a:r>
                      <a:r>
                        <a:rPr lang="sl-SI" sz="1600" kern="1200" baseline="0" dirty="0" smtClean="0">
                          <a:solidFill>
                            <a:schemeClr val="dk1"/>
                          </a:solidFill>
                          <a:latin typeface="+mn-lt"/>
                          <a:ea typeface="+mn-ea"/>
                          <a:cs typeface="+mn-cs"/>
                        </a:rPr>
                        <a:t>/4 </a:t>
                      </a:r>
                      <a:r>
                        <a:rPr lang="sl-SI" sz="1600" kern="1200" baseline="0" dirty="0" err="1" smtClean="0">
                          <a:solidFill>
                            <a:schemeClr val="dk1"/>
                          </a:solidFill>
                          <a:latin typeface="+mn-lt"/>
                          <a:ea typeface="+mn-ea"/>
                          <a:cs typeface="+mn-cs"/>
                        </a:rPr>
                        <a:t>Izh</a:t>
                      </a:r>
                      <a:r>
                        <a:rPr lang="sl-SI" sz="1600" kern="1200" baseline="0" dirty="0" smtClean="0">
                          <a:solidFill>
                            <a:schemeClr val="dk1"/>
                          </a:solidFill>
                          <a:latin typeface="+mn-lt"/>
                          <a:ea typeface="+mn-ea"/>
                          <a:cs typeface="+mn-cs"/>
                        </a:rPr>
                        <a:t> </a:t>
                      </a:r>
                    </a:p>
                    <a:p>
                      <a:pPr algn="ctr"/>
                      <a:r>
                        <a:rPr lang="sl-SI" sz="1600" kern="1200" baseline="0" dirty="0" smtClean="0">
                          <a:solidFill>
                            <a:schemeClr val="dk1"/>
                          </a:solidFill>
                          <a:latin typeface="+mn-lt"/>
                          <a:ea typeface="+mn-ea"/>
                          <a:cs typeface="+mn-cs"/>
                        </a:rPr>
                        <a:t>- </a:t>
                      </a:r>
                    </a:p>
                    <a:p>
                      <a:endParaRPr lang="sl-SI" sz="1600" kern="1200" baseline="0" dirty="0" smtClean="0">
                        <a:solidFill>
                          <a:schemeClr val="dk1"/>
                        </a:solidFill>
                        <a:latin typeface="+mn-lt"/>
                        <a:ea typeface="+mn-ea"/>
                        <a:cs typeface="+mn-cs"/>
                      </a:endParaRPr>
                    </a:p>
                    <a:p>
                      <a:endParaRPr lang="sl-SI" sz="1600" kern="1200" baseline="0" dirty="0" smtClean="0">
                        <a:solidFill>
                          <a:schemeClr val="dk1"/>
                        </a:solidFill>
                        <a:latin typeface="+mn-lt"/>
                        <a:ea typeface="+mn-ea"/>
                        <a:cs typeface="+mn-cs"/>
                      </a:endParaRPr>
                    </a:p>
                    <a:p>
                      <a:pPr algn="ctr"/>
                      <a:r>
                        <a:rPr lang="sl-SI" sz="1600" kern="1200" baseline="0" dirty="0" smtClean="0">
                          <a:solidFill>
                            <a:schemeClr val="dk1"/>
                          </a:solidFill>
                          <a:latin typeface="+mn-lt"/>
                          <a:ea typeface="+mn-ea"/>
                          <a:cs typeface="+mn-cs"/>
                        </a:rPr>
                        <a:t>4 (30 kHz) </a:t>
                      </a:r>
                    </a:p>
                    <a:p>
                      <a:pPr algn="ctr"/>
                      <a:r>
                        <a:rPr lang="sl-SI" sz="1600" kern="1200" baseline="0" dirty="0" smtClean="0">
                          <a:solidFill>
                            <a:schemeClr val="dk1"/>
                          </a:solidFill>
                          <a:latin typeface="+mn-lt"/>
                          <a:ea typeface="+mn-ea"/>
                          <a:cs typeface="+mn-cs"/>
                        </a:rPr>
                        <a:t>1 </a:t>
                      </a:r>
                    </a:p>
                    <a:p>
                      <a:pPr algn="ctr"/>
                      <a:r>
                        <a:rPr lang="sl-SI" sz="1600" kern="1200" baseline="0" dirty="0" smtClean="0">
                          <a:solidFill>
                            <a:schemeClr val="dk1"/>
                          </a:solidFill>
                          <a:latin typeface="+mn-lt"/>
                          <a:ea typeface="+mn-ea"/>
                          <a:cs typeface="+mn-cs"/>
                        </a:rPr>
                        <a:t>2 (20 kHz) </a:t>
                      </a:r>
                      <a:endParaRPr lang="sl-SI" sz="1600" dirty="0"/>
                    </a:p>
                  </a:txBody>
                  <a:tcPr/>
                </a:tc>
                <a:tc>
                  <a:txBody>
                    <a:bodyPr/>
                    <a:lstStyle/>
                    <a:p>
                      <a:endParaRPr lang="sl-SI" sz="1600" kern="1200" baseline="0" dirty="0" smtClean="0">
                        <a:solidFill>
                          <a:schemeClr val="dk1"/>
                        </a:solidFill>
                        <a:latin typeface="+mn-lt"/>
                        <a:ea typeface="+mn-ea"/>
                        <a:cs typeface="+mn-cs"/>
                      </a:endParaRPr>
                    </a:p>
                    <a:p>
                      <a:pPr algn="ctr"/>
                      <a:r>
                        <a:rPr lang="sl-SI" sz="1600" kern="1200" baseline="0" dirty="0" smtClean="0">
                          <a:solidFill>
                            <a:schemeClr val="dk1"/>
                          </a:solidFill>
                          <a:latin typeface="+mn-lt"/>
                          <a:ea typeface="+mn-ea"/>
                          <a:cs typeface="+mn-cs"/>
                        </a:rPr>
                        <a:t>4 KB </a:t>
                      </a:r>
                    </a:p>
                    <a:p>
                      <a:pPr algn="ctr"/>
                      <a:r>
                        <a:rPr lang="sl-SI" sz="1600" kern="1200" baseline="0" dirty="0" smtClean="0">
                          <a:solidFill>
                            <a:schemeClr val="dk1"/>
                          </a:solidFill>
                          <a:latin typeface="+mn-lt"/>
                          <a:ea typeface="+mn-ea"/>
                          <a:cs typeface="+mn-cs"/>
                        </a:rPr>
                        <a:t>2 KB</a:t>
                      </a:r>
                    </a:p>
                    <a:p>
                      <a:pPr algn="ctr"/>
                      <a:r>
                        <a:rPr lang="sl-SI" sz="1600" kern="1200" baseline="0" dirty="0" smtClean="0">
                          <a:solidFill>
                            <a:schemeClr val="dk1"/>
                          </a:solidFill>
                          <a:latin typeface="+mn-lt"/>
                          <a:ea typeface="+mn-ea"/>
                          <a:cs typeface="+mn-cs"/>
                        </a:rPr>
                        <a:t>50 ur </a:t>
                      </a:r>
                    </a:p>
                    <a:p>
                      <a:endParaRPr lang="sl-SI" sz="1600" kern="1200" baseline="0" dirty="0" smtClean="0">
                        <a:solidFill>
                          <a:schemeClr val="dk1"/>
                        </a:solidFill>
                        <a:latin typeface="+mn-lt"/>
                        <a:ea typeface="+mn-ea"/>
                        <a:cs typeface="+mn-cs"/>
                      </a:endParaRPr>
                    </a:p>
                    <a:p>
                      <a:endParaRPr lang="sl-SI" sz="1600" kern="1200" baseline="0" dirty="0" smtClean="0">
                        <a:solidFill>
                          <a:schemeClr val="dk1"/>
                        </a:solidFill>
                        <a:latin typeface="+mn-lt"/>
                        <a:ea typeface="+mn-ea"/>
                        <a:cs typeface="+mn-cs"/>
                      </a:endParaRPr>
                    </a:p>
                    <a:p>
                      <a:pPr algn="ctr"/>
                      <a:r>
                        <a:rPr lang="sl-SI" sz="1600" kern="1200" baseline="0" dirty="0" smtClean="0">
                          <a:solidFill>
                            <a:schemeClr val="dk1"/>
                          </a:solidFill>
                          <a:latin typeface="+mn-lt"/>
                          <a:ea typeface="+mn-ea"/>
                          <a:cs typeface="+mn-cs"/>
                        </a:rPr>
                        <a:t>8 </a:t>
                      </a:r>
                      <a:r>
                        <a:rPr lang="sl-SI" sz="1600" kern="1200" baseline="0" dirty="0" err="1" smtClean="0">
                          <a:solidFill>
                            <a:schemeClr val="dk1"/>
                          </a:solidFill>
                          <a:latin typeface="+mn-lt"/>
                          <a:ea typeface="+mn-ea"/>
                          <a:cs typeface="+mn-cs"/>
                        </a:rPr>
                        <a:t>Vh</a:t>
                      </a:r>
                      <a:r>
                        <a:rPr lang="sl-SI" sz="1600" kern="1200" baseline="0" dirty="0" smtClean="0">
                          <a:solidFill>
                            <a:schemeClr val="dk1"/>
                          </a:solidFill>
                          <a:latin typeface="+mn-lt"/>
                          <a:ea typeface="+mn-ea"/>
                          <a:cs typeface="+mn-cs"/>
                        </a:rPr>
                        <a:t>/6 </a:t>
                      </a:r>
                      <a:r>
                        <a:rPr lang="sl-SI" sz="1600" kern="1200" baseline="0" dirty="0" err="1" smtClean="0">
                          <a:solidFill>
                            <a:schemeClr val="dk1"/>
                          </a:solidFill>
                          <a:latin typeface="+mn-lt"/>
                          <a:ea typeface="+mn-ea"/>
                          <a:cs typeface="+mn-cs"/>
                        </a:rPr>
                        <a:t>Izh</a:t>
                      </a:r>
                      <a:endParaRPr lang="sl-SI" sz="1600" kern="1200" baseline="0" dirty="0" smtClean="0">
                        <a:solidFill>
                          <a:schemeClr val="dk1"/>
                        </a:solidFill>
                        <a:latin typeface="+mn-lt"/>
                        <a:ea typeface="+mn-ea"/>
                        <a:cs typeface="+mn-cs"/>
                      </a:endParaRPr>
                    </a:p>
                    <a:p>
                      <a:pPr algn="ctr"/>
                      <a:r>
                        <a:rPr lang="sl-SI" sz="1600" kern="1200" baseline="0" dirty="0" smtClean="0">
                          <a:solidFill>
                            <a:schemeClr val="dk1"/>
                          </a:solidFill>
                          <a:latin typeface="+mn-lt"/>
                          <a:ea typeface="+mn-ea"/>
                          <a:cs typeface="+mn-cs"/>
                        </a:rPr>
                        <a:t>2 </a:t>
                      </a:r>
                    </a:p>
                    <a:p>
                      <a:endParaRPr lang="sl-SI" sz="1600" kern="1200" baseline="0" dirty="0" smtClean="0">
                        <a:solidFill>
                          <a:schemeClr val="dk1"/>
                        </a:solidFill>
                        <a:latin typeface="+mn-lt"/>
                        <a:ea typeface="+mn-ea"/>
                        <a:cs typeface="+mn-cs"/>
                      </a:endParaRPr>
                    </a:p>
                    <a:p>
                      <a:endParaRPr lang="sl-SI" sz="1600" kern="1200" baseline="0" dirty="0" smtClean="0">
                        <a:solidFill>
                          <a:schemeClr val="dk1"/>
                        </a:solidFill>
                        <a:latin typeface="+mn-lt"/>
                        <a:ea typeface="+mn-ea"/>
                        <a:cs typeface="+mn-cs"/>
                      </a:endParaRPr>
                    </a:p>
                    <a:p>
                      <a:pPr algn="ctr"/>
                      <a:r>
                        <a:rPr lang="sl-SI" sz="1600" kern="1200" baseline="0" dirty="0" smtClean="0">
                          <a:solidFill>
                            <a:schemeClr val="dk1"/>
                          </a:solidFill>
                          <a:latin typeface="+mn-lt"/>
                          <a:ea typeface="+mn-ea"/>
                          <a:cs typeface="+mn-cs"/>
                        </a:rPr>
                        <a:t>4 (30 kHz) </a:t>
                      </a:r>
                    </a:p>
                    <a:p>
                      <a:pPr algn="ctr"/>
                      <a:r>
                        <a:rPr lang="sl-SI" sz="1600" kern="1200" baseline="0" dirty="0" smtClean="0">
                          <a:solidFill>
                            <a:schemeClr val="dk1"/>
                          </a:solidFill>
                          <a:latin typeface="+mn-lt"/>
                          <a:ea typeface="+mn-ea"/>
                          <a:cs typeface="+mn-cs"/>
                        </a:rPr>
                        <a:t>1 </a:t>
                      </a:r>
                    </a:p>
                    <a:p>
                      <a:pPr algn="ctr"/>
                      <a:r>
                        <a:rPr lang="sl-SI" sz="1600" kern="1200" baseline="0" dirty="0" smtClean="0">
                          <a:solidFill>
                            <a:schemeClr val="dk1"/>
                          </a:solidFill>
                          <a:latin typeface="+mn-lt"/>
                          <a:ea typeface="+mn-ea"/>
                          <a:cs typeface="+mn-cs"/>
                        </a:rPr>
                        <a:t>2 (20 kHz)</a:t>
                      </a:r>
                      <a:endParaRPr lang="sl-SI" sz="1600" dirty="0"/>
                    </a:p>
                  </a:txBody>
                  <a:tcPr/>
                </a:tc>
                <a:tc>
                  <a:txBody>
                    <a:bodyPr/>
                    <a:lstStyle/>
                    <a:p>
                      <a:endParaRPr lang="sl-SI" sz="1600" kern="1200" baseline="0" dirty="0" smtClean="0">
                        <a:solidFill>
                          <a:schemeClr val="dk1"/>
                        </a:solidFill>
                        <a:latin typeface="+mn-lt"/>
                        <a:ea typeface="+mn-ea"/>
                        <a:cs typeface="+mn-cs"/>
                      </a:endParaRPr>
                    </a:p>
                    <a:p>
                      <a:pPr algn="ctr"/>
                      <a:r>
                        <a:rPr lang="sl-SI" sz="1600" kern="1200" baseline="0" dirty="0" smtClean="0">
                          <a:solidFill>
                            <a:schemeClr val="dk1"/>
                          </a:solidFill>
                          <a:latin typeface="+mn-lt"/>
                          <a:ea typeface="+mn-ea"/>
                          <a:cs typeface="+mn-cs"/>
                        </a:rPr>
                        <a:t>8 KB </a:t>
                      </a:r>
                    </a:p>
                    <a:p>
                      <a:pPr algn="ctr"/>
                      <a:r>
                        <a:rPr lang="sl-SI" sz="1600" kern="1200" baseline="0" dirty="0" smtClean="0">
                          <a:solidFill>
                            <a:schemeClr val="dk1"/>
                          </a:solidFill>
                          <a:latin typeface="+mn-lt"/>
                          <a:ea typeface="+mn-ea"/>
                          <a:cs typeface="+mn-cs"/>
                        </a:rPr>
                        <a:t>5 KB</a:t>
                      </a:r>
                    </a:p>
                    <a:p>
                      <a:pPr algn="ctr"/>
                      <a:r>
                        <a:rPr lang="sl-SI" sz="1600" kern="1200" baseline="0" dirty="0" smtClean="0">
                          <a:solidFill>
                            <a:schemeClr val="dk1"/>
                          </a:solidFill>
                          <a:latin typeface="+mn-lt"/>
                          <a:ea typeface="+mn-ea"/>
                          <a:cs typeface="+mn-cs"/>
                        </a:rPr>
                        <a:t>190 ur </a:t>
                      </a:r>
                    </a:p>
                    <a:p>
                      <a:endParaRPr lang="sl-SI" sz="1600" kern="1200" baseline="0" dirty="0" smtClean="0">
                        <a:solidFill>
                          <a:schemeClr val="dk1"/>
                        </a:solidFill>
                        <a:latin typeface="+mn-lt"/>
                        <a:ea typeface="+mn-ea"/>
                        <a:cs typeface="+mn-cs"/>
                      </a:endParaRPr>
                    </a:p>
                    <a:p>
                      <a:endParaRPr lang="sl-SI" sz="1600" kern="1200" baseline="0" dirty="0" smtClean="0">
                        <a:solidFill>
                          <a:schemeClr val="dk1"/>
                        </a:solidFill>
                        <a:latin typeface="+mn-lt"/>
                        <a:ea typeface="+mn-ea"/>
                        <a:cs typeface="+mn-cs"/>
                      </a:endParaRPr>
                    </a:p>
                    <a:p>
                      <a:pPr algn="ctr"/>
                      <a:r>
                        <a:rPr lang="sl-SI" sz="1600" kern="1200" baseline="0" dirty="0" smtClean="0">
                          <a:solidFill>
                            <a:schemeClr val="dk1"/>
                          </a:solidFill>
                          <a:latin typeface="+mn-lt"/>
                          <a:ea typeface="+mn-ea"/>
                          <a:cs typeface="+mn-cs"/>
                        </a:rPr>
                        <a:t>14 </a:t>
                      </a:r>
                      <a:r>
                        <a:rPr lang="sl-SI" sz="1600" kern="1200" baseline="0" dirty="0" err="1" smtClean="0">
                          <a:solidFill>
                            <a:schemeClr val="dk1"/>
                          </a:solidFill>
                          <a:latin typeface="+mn-lt"/>
                          <a:ea typeface="+mn-ea"/>
                          <a:cs typeface="+mn-cs"/>
                        </a:rPr>
                        <a:t>Vh</a:t>
                      </a:r>
                      <a:r>
                        <a:rPr lang="sl-SI" sz="1600" kern="1200" baseline="0" dirty="0" smtClean="0">
                          <a:solidFill>
                            <a:schemeClr val="dk1"/>
                          </a:solidFill>
                          <a:latin typeface="+mn-lt"/>
                          <a:ea typeface="+mn-ea"/>
                          <a:cs typeface="+mn-cs"/>
                        </a:rPr>
                        <a:t>/10 </a:t>
                      </a:r>
                      <a:r>
                        <a:rPr lang="sl-SI" sz="1600" kern="1200" baseline="0" dirty="0" err="1" smtClean="0">
                          <a:solidFill>
                            <a:schemeClr val="dk1"/>
                          </a:solidFill>
                          <a:latin typeface="+mn-lt"/>
                          <a:ea typeface="+mn-ea"/>
                          <a:cs typeface="+mn-cs"/>
                        </a:rPr>
                        <a:t>Izh</a:t>
                      </a:r>
                      <a:r>
                        <a:rPr lang="sl-SI" sz="1600" kern="1200" baseline="0" dirty="0" smtClean="0">
                          <a:solidFill>
                            <a:schemeClr val="dk1"/>
                          </a:solidFill>
                          <a:latin typeface="+mn-lt"/>
                          <a:ea typeface="+mn-ea"/>
                          <a:cs typeface="+mn-cs"/>
                        </a:rPr>
                        <a:t> </a:t>
                      </a:r>
                    </a:p>
                    <a:p>
                      <a:pPr algn="ctr"/>
                      <a:r>
                        <a:rPr lang="sl-SI" sz="1600" kern="1200" baseline="0" dirty="0" smtClean="0">
                          <a:solidFill>
                            <a:schemeClr val="dk1"/>
                          </a:solidFill>
                          <a:latin typeface="+mn-lt"/>
                          <a:ea typeface="+mn-ea"/>
                          <a:cs typeface="+mn-cs"/>
                        </a:rPr>
                        <a:t>7 </a:t>
                      </a:r>
                    </a:p>
                    <a:p>
                      <a:endParaRPr lang="sl-SI" sz="1600" kern="1200" baseline="0" dirty="0" smtClean="0">
                        <a:solidFill>
                          <a:schemeClr val="dk1"/>
                        </a:solidFill>
                        <a:latin typeface="+mn-lt"/>
                        <a:ea typeface="+mn-ea"/>
                        <a:cs typeface="+mn-cs"/>
                      </a:endParaRPr>
                    </a:p>
                    <a:p>
                      <a:endParaRPr lang="sl-SI" sz="1600" kern="1200" baseline="0" dirty="0" smtClean="0">
                        <a:solidFill>
                          <a:schemeClr val="dk1"/>
                        </a:solidFill>
                        <a:latin typeface="+mn-lt"/>
                        <a:ea typeface="+mn-ea"/>
                        <a:cs typeface="+mn-cs"/>
                      </a:endParaRPr>
                    </a:p>
                    <a:p>
                      <a:pPr algn="ctr"/>
                      <a:r>
                        <a:rPr lang="sl-SI" sz="1600" kern="1200" baseline="0" dirty="0" smtClean="0">
                          <a:solidFill>
                            <a:schemeClr val="dk1"/>
                          </a:solidFill>
                          <a:latin typeface="+mn-lt"/>
                          <a:ea typeface="+mn-ea"/>
                          <a:cs typeface="+mn-cs"/>
                        </a:rPr>
                        <a:t>6 (30 kHz) </a:t>
                      </a:r>
                    </a:p>
                    <a:p>
                      <a:pPr algn="ctr"/>
                      <a:r>
                        <a:rPr lang="sl-SI" sz="1600" kern="1200" baseline="0" dirty="0" smtClean="0">
                          <a:solidFill>
                            <a:schemeClr val="dk1"/>
                          </a:solidFill>
                          <a:latin typeface="+mn-lt"/>
                          <a:ea typeface="+mn-ea"/>
                          <a:cs typeface="+mn-cs"/>
                        </a:rPr>
                        <a:t>2 </a:t>
                      </a:r>
                    </a:p>
                    <a:p>
                      <a:pPr algn="ctr"/>
                      <a:r>
                        <a:rPr lang="sl-SI" sz="1600" kern="1200" baseline="0" dirty="0" smtClean="0">
                          <a:solidFill>
                            <a:schemeClr val="dk1"/>
                          </a:solidFill>
                          <a:latin typeface="+mn-lt"/>
                          <a:ea typeface="+mn-ea"/>
                          <a:cs typeface="+mn-cs"/>
                        </a:rPr>
                        <a:t>2 (20 kHz)</a:t>
                      </a:r>
                      <a:endParaRPr lang="sl-SI" sz="1600" dirty="0"/>
                    </a:p>
                  </a:txBody>
                  <a:tcPr/>
                </a:tc>
                <a:tc>
                  <a:txBody>
                    <a:bodyPr/>
                    <a:lstStyle/>
                    <a:p>
                      <a:endParaRPr lang="sl-SI" sz="1600" kern="1200" baseline="0" dirty="0" smtClean="0">
                        <a:solidFill>
                          <a:schemeClr val="dk1"/>
                        </a:solidFill>
                        <a:latin typeface="+mn-lt"/>
                        <a:ea typeface="+mn-ea"/>
                        <a:cs typeface="+mn-cs"/>
                      </a:endParaRPr>
                    </a:p>
                    <a:p>
                      <a:pPr algn="ctr"/>
                      <a:r>
                        <a:rPr lang="sl-SI" sz="1600" kern="1200" baseline="0" dirty="0" smtClean="0">
                          <a:solidFill>
                            <a:schemeClr val="dk1"/>
                          </a:solidFill>
                          <a:latin typeface="+mn-lt"/>
                          <a:ea typeface="+mn-ea"/>
                          <a:cs typeface="+mn-cs"/>
                        </a:rPr>
                        <a:t>8 KB </a:t>
                      </a:r>
                    </a:p>
                    <a:p>
                      <a:pPr algn="ctr"/>
                      <a:r>
                        <a:rPr lang="sl-SI" sz="1600" kern="1200" baseline="0" dirty="0" smtClean="0">
                          <a:solidFill>
                            <a:schemeClr val="dk1"/>
                          </a:solidFill>
                          <a:latin typeface="+mn-lt"/>
                          <a:ea typeface="+mn-ea"/>
                          <a:cs typeface="+mn-cs"/>
                        </a:rPr>
                        <a:t>5 KB</a:t>
                      </a:r>
                    </a:p>
                    <a:p>
                      <a:pPr algn="ctr"/>
                      <a:r>
                        <a:rPr lang="sl-SI" sz="1600" kern="1200" baseline="0" dirty="0" smtClean="0">
                          <a:solidFill>
                            <a:schemeClr val="dk1"/>
                          </a:solidFill>
                          <a:latin typeface="+mn-lt"/>
                          <a:ea typeface="+mn-ea"/>
                          <a:cs typeface="+mn-cs"/>
                        </a:rPr>
                        <a:t>190 ur </a:t>
                      </a:r>
                    </a:p>
                    <a:p>
                      <a:endParaRPr lang="sl-SI" sz="1600" kern="1200" baseline="0" dirty="0" smtClean="0">
                        <a:solidFill>
                          <a:schemeClr val="dk1"/>
                        </a:solidFill>
                        <a:latin typeface="+mn-lt"/>
                        <a:ea typeface="+mn-ea"/>
                        <a:cs typeface="+mn-cs"/>
                      </a:endParaRPr>
                    </a:p>
                    <a:p>
                      <a:endParaRPr lang="sl-SI" sz="1600" kern="1200" baseline="0" dirty="0" smtClean="0">
                        <a:solidFill>
                          <a:schemeClr val="dk1"/>
                        </a:solidFill>
                        <a:latin typeface="+mn-lt"/>
                        <a:ea typeface="+mn-ea"/>
                        <a:cs typeface="+mn-cs"/>
                      </a:endParaRPr>
                    </a:p>
                    <a:p>
                      <a:pPr algn="ctr"/>
                      <a:r>
                        <a:rPr lang="sl-SI" sz="1600" kern="1200" baseline="0" dirty="0" smtClean="0">
                          <a:solidFill>
                            <a:schemeClr val="dk1"/>
                          </a:solidFill>
                          <a:latin typeface="+mn-lt"/>
                          <a:ea typeface="+mn-ea"/>
                          <a:cs typeface="+mn-cs"/>
                        </a:rPr>
                        <a:t>24 </a:t>
                      </a:r>
                      <a:r>
                        <a:rPr lang="sl-SI" sz="1600" kern="1200" baseline="0" dirty="0" err="1" smtClean="0">
                          <a:solidFill>
                            <a:schemeClr val="dk1"/>
                          </a:solidFill>
                          <a:latin typeface="+mn-lt"/>
                          <a:ea typeface="+mn-ea"/>
                          <a:cs typeface="+mn-cs"/>
                        </a:rPr>
                        <a:t>Vh</a:t>
                      </a:r>
                      <a:r>
                        <a:rPr lang="sl-SI" sz="1600" kern="1200" baseline="0" dirty="0" smtClean="0">
                          <a:solidFill>
                            <a:schemeClr val="dk1"/>
                          </a:solidFill>
                          <a:latin typeface="+mn-lt"/>
                          <a:ea typeface="+mn-ea"/>
                          <a:cs typeface="+mn-cs"/>
                        </a:rPr>
                        <a:t>/16 </a:t>
                      </a:r>
                      <a:r>
                        <a:rPr lang="sl-SI" sz="1600" kern="1200" baseline="0" dirty="0" err="1" smtClean="0">
                          <a:solidFill>
                            <a:schemeClr val="dk1"/>
                          </a:solidFill>
                          <a:latin typeface="+mn-lt"/>
                          <a:ea typeface="+mn-ea"/>
                          <a:cs typeface="+mn-cs"/>
                        </a:rPr>
                        <a:t>Izh</a:t>
                      </a:r>
                      <a:r>
                        <a:rPr lang="sl-SI" sz="1600" kern="1200" baseline="0" dirty="0" smtClean="0">
                          <a:solidFill>
                            <a:schemeClr val="dk1"/>
                          </a:solidFill>
                          <a:latin typeface="+mn-lt"/>
                          <a:ea typeface="+mn-ea"/>
                          <a:cs typeface="+mn-cs"/>
                        </a:rPr>
                        <a:t> </a:t>
                      </a:r>
                    </a:p>
                    <a:p>
                      <a:pPr algn="ctr"/>
                      <a:r>
                        <a:rPr lang="sl-SI" sz="1600" kern="1200" baseline="0" dirty="0" smtClean="0">
                          <a:solidFill>
                            <a:schemeClr val="dk1"/>
                          </a:solidFill>
                          <a:latin typeface="+mn-lt"/>
                          <a:ea typeface="+mn-ea"/>
                          <a:cs typeface="+mn-cs"/>
                        </a:rPr>
                        <a:t>7 </a:t>
                      </a:r>
                    </a:p>
                    <a:p>
                      <a:endParaRPr lang="sl-SI" sz="1600" kern="1200" baseline="0" dirty="0" smtClean="0">
                        <a:solidFill>
                          <a:schemeClr val="dk1"/>
                        </a:solidFill>
                        <a:latin typeface="+mn-lt"/>
                        <a:ea typeface="+mn-ea"/>
                        <a:cs typeface="+mn-cs"/>
                      </a:endParaRPr>
                    </a:p>
                    <a:p>
                      <a:endParaRPr lang="sl-SI" sz="1600" kern="1200" baseline="0" dirty="0" smtClean="0">
                        <a:solidFill>
                          <a:schemeClr val="dk1"/>
                        </a:solidFill>
                        <a:latin typeface="+mn-lt"/>
                        <a:ea typeface="+mn-ea"/>
                        <a:cs typeface="+mn-cs"/>
                      </a:endParaRPr>
                    </a:p>
                    <a:p>
                      <a:pPr algn="ctr"/>
                      <a:r>
                        <a:rPr lang="sl-SI" sz="1600" kern="1200" baseline="0" dirty="0" smtClean="0">
                          <a:solidFill>
                            <a:schemeClr val="dk1"/>
                          </a:solidFill>
                          <a:latin typeface="+mn-lt"/>
                          <a:ea typeface="+mn-ea"/>
                          <a:cs typeface="+mn-cs"/>
                        </a:rPr>
                        <a:t>6 (30 kHz) </a:t>
                      </a:r>
                    </a:p>
                    <a:p>
                      <a:pPr algn="ctr"/>
                      <a:r>
                        <a:rPr lang="sl-SI" sz="1600" kern="1200" baseline="0" dirty="0" smtClean="0">
                          <a:solidFill>
                            <a:schemeClr val="dk1"/>
                          </a:solidFill>
                          <a:latin typeface="+mn-lt"/>
                          <a:ea typeface="+mn-ea"/>
                          <a:cs typeface="+mn-cs"/>
                        </a:rPr>
                        <a:t>2 </a:t>
                      </a:r>
                    </a:p>
                    <a:p>
                      <a:pPr algn="ctr"/>
                      <a:r>
                        <a:rPr lang="sl-SI" sz="1600" kern="1200" baseline="0" dirty="0" smtClean="0">
                          <a:solidFill>
                            <a:schemeClr val="dk1"/>
                          </a:solidFill>
                          <a:latin typeface="+mn-lt"/>
                          <a:ea typeface="+mn-ea"/>
                          <a:cs typeface="+mn-cs"/>
                        </a:rPr>
                        <a:t>2 (20 kHz)</a:t>
                      </a:r>
                      <a:endParaRPr lang="sl-SI" sz="1600" dirty="0"/>
                    </a:p>
                  </a:txBody>
                  <a:tcPr/>
                </a:tc>
                <a:tc>
                  <a:txBody>
                    <a:bodyPr/>
                    <a:lstStyle/>
                    <a:p>
                      <a:endParaRPr lang="sl-SI" sz="1600" kern="1200" baseline="0" dirty="0" smtClean="0">
                        <a:solidFill>
                          <a:schemeClr val="dk1"/>
                        </a:solidFill>
                        <a:latin typeface="+mn-lt"/>
                        <a:ea typeface="+mn-ea"/>
                        <a:cs typeface="+mn-cs"/>
                      </a:endParaRPr>
                    </a:p>
                    <a:p>
                      <a:pPr algn="ctr"/>
                      <a:r>
                        <a:rPr lang="sl-SI" sz="1600" kern="1200" baseline="0" dirty="0" smtClean="0">
                          <a:solidFill>
                            <a:schemeClr val="dk1"/>
                          </a:solidFill>
                          <a:latin typeface="+mn-lt"/>
                          <a:ea typeface="+mn-ea"/>
                          <a:cs typeface="+mn-cs"/>
                        </a:rPr>
                        <a:t>16 KB </a:t>
                      </a:r>
                    </a:p>
                    <a:p>
                      <a:pPr algn="ctr"/>
                      <a:r>
                        <a:rPr lang="sl-SI" sz="1600" kern="1200" baseline="0" dirty="0" smtClean="0">
                          <a:solidFill>
                            <a:schemeClr val="dk1"/>
                          </a:solidFill>
                          <a:latin typeface="+mn-lt"/>
                          <a:ea typeface="+mn-ea"/>
                          <a:cs typeface="+mn-cs"/>
                        </a:rPr>
                        <a:t>10 KB</a:t>
                      </a:r>
                    </a:p>
                    <a:p>
                      <a:pPr algn="ctr"/>
                      <a:r>
                        <a:rPr lang="sl-SI" sz="1600" kern="1200" baseline="0" dirty="0" smtClean="0">
                          <a:solidFill>
                            <a:schemeClr val="dk1"/>
                          </a:solidFill>
                          <a:latin typeface="+mn-lt"/>
                          <a:ea typeface="+mn-ea"/>
                          <a:cs typeface="+mn-cs"/>
                        </a:rPr>
                        <a:t>190 ur </a:t>
                      </a:r>
                    </a:p>
                    <a:p>
                      <a:endParaRPr lang="sl-SI" sz="1600" kern="1200" baseline="0" dirty="0" smtClean="0">
                        <a:solidFill>
                          <a:schemeClr val="dk1"/>
                        </a:solidFill>
                        <a:latin typeface="+mn-lt"/>
                        <a:ea typeface="+mn-ea"/>
                        <a:cs typeface="+mn-cs"/>
                      </a:endParaRPr>
                    </a:p>
                    <a:p>
                      <a:endParaRPr lang="sl-SI" sz="1600" kern="1200" baseline="0" dirty="0" smtClean="0">
                        <a:solidFill>
                          <a:schemeClr val="dk1"/>
                        </a:solidFill>
                        <a:latin typeface="+mn-lt"/>
                        <a:ea typeface="+mn-ea"/>
                        <a:cs typeface="+mn-cs"/>
                      </a:endParaRPr>
                    </a:p>
                    <a:p>
                      <a:pPr algn="ctr"/>
                      <a:r>
                        <a:rPr lang="sl-SI" sz="1600" kern="1200" baseline="0" dirty="0" smtClean="0">
                          <a:solidFill>
                            <a:schemeClr val="dk1"/>
                          </a:solidFill>
                          <a:latin typeface="+mn-lt"/>
                          <a:ea typeface="+mn-ea"/>
                          <a:cs typeface="+mn-cs"/>
                        </a:rPr>
                        <a:t>24 </a:t>
                      </a:r>
                      <a:r>
                        <a:rPr lang="sl-SI" sz="1600" kern="1200" baseline="0" dirty="0" err="1" smtClean="0">
                          <a:solidFill>
                            <a:schemeClr val="dk1"/>
                          </a:solidFill>
                          <a:latin typeface="+mn-lt"/>
                          <a:ea typeface="+mn-ea"/>
                          <a:cs typeface="+mn-cs"/>
                        </a:rPr>
                        <a:t>Vh</a:t>
                      </a:r>
                      <a:r>
                        <a:rPr lang="sl-SI" sz="1600" kern="1200" baseline="0" dirty="0" smtClean="0">
                          <a:solidFill>
                            <a:schemeClr val="dk1"/>
                          </a:solidFill>
                          <a:latin typeface="+mn-lt"/>
                          <a:ea typeface="+mn-ea"/>
                          <a:cs typeface="+mn-cs"/>
                        </a:rPr>
                        <a:t>/16 </a:t>
                      </a:r>
                      <a:r>
                        <a:rPr lang="sl-SI" sz="1600" kern="1200" baseline="0" dirty="0" err="1" smtClean="0">
                          <a:solidFill>
                            <a:schemeClr val="dk1"/>
                          </a:solidFill>
                          <a:latin typeface="+mn-lt"/>
                          <a:ea typeface="+mn-ea"/>
                          <a:cs typeface="+mn-cs"/>
                        </a:rPr>
                        <a:t>Izh</a:t>
                      </a:r>
                      <a:r>
                        <a:rPr lang="sl-SI" sz="1600" kern="1200" baseline="0" dirty="0" smtClean="0">
                          <a:solidFill>
                            <a:schemeClr val="dk1"/>
                          </a:solidFill>
                          <a:latin typeface="+mn-lt"/>
                          <a:ea typeface="+mn-ea"/>
                          <a:cs typeface="+mn-cs"/>
                        </a:rPr>
                        <a:t> </a:t>
                      </a:r>
                    </a:p>
                    <a:p>
                      <a:pPr algn="ctr"/>
                      <a:r>
                        <a:rPr lang="sl-SI" sz="1600" kern="1200" baseline="0" dirty="0" smtClean="0">
                          <a:solidFill>
                            <a:schemeClr val="dk1"/>
                          </a:solidFill>
                          <a:latin typeface="+mn-lt"/>
                          <a:ea typeface="+mn-ea"/>
                          <a:cs typeface="+mn-cs"/>
                        </a:rPr>
                        <a:t>7 </a:t>
                      </a:r>
                    </a:p>
                    <a:p>
                      <a:endParaRPr lang="sl-SI" sz="1600" kern="1200" baseline="0" dirty="0" smtClean="0">
                        <a:solidFill>
                          <a:schemeClr val="dk1"/>
                        </a:solidFill>
                        <a:latin typeface="+mn-lt"/>
                        <a:ea typeface="+mn-ea"/>
                        <a:cs typeface="+mn-cs"/>
                      </a:endParaRPr>
                    </a:p>
                    <a:p>
                      <a:endParaRPr lang="sl-SI" sz="1600" kern="1200" baseline="0" dirty="0" smtClean="0">
                        <a:solidFill>
                          <a:schemeClr val="dk1"/>
                        </a:solidFill>
                        <a:latin typeface="+mn-lt"/>
                        <a:ea typeface="+mn-ea"/>
                        <a:cs typeface="+mn-cs"/>
                      </a:endParaRPr>
                    </a:p>
                    <a:p>
                      <a:pPr algn="ctr"/>
                      <a:r>
                        <a:rPr lang="sl-SI" sz="1600" kern="1200" baseline="0" dirty="0" smtClean="0">
                          <a:solidFill>
                            <a:schemeClr val="dk1"/>
                          </a:solidFill>
                          <a:latin typeface="+mn-lt"/>
                          <a:ea typeface="+mn-ea"/>
                          <a:cs typeface="+mn-cs"/>
                        </a:rPr>
                        <a:t>6 (30 kHz) </a:t>
                      </a:r>
                    </a:p>
                    <a:p>
                      <a:pPr algn="ctr"/>
                      <a:r>
                        <a:rPr lang="sl-SI" sz="1600" kern="1200" baseline="0" dirty="0" smtClean="0">
                          <a:solidFill>
                            <a:schemeClr val="dk1"/>
                          </a:solidFill>
                          <a:latin typeface="+mn-lt"/>
                          <a:ea typeface="+mn-ea"/>
                          <a:cs typeface="+mn-cs"/>
                        </a:rPr>
                        <a:t>2 </a:t>
                      </a:r>
                    </a:p>
                    <a:p>
                      <a:pPr algn="ctr"/>
                      <a:r>
                        <a:rPr lang="sl-SI" sz="1600" kern="1200" baseline="0" dirty="0" smtClean="0">
                          <a:solidFill>
                            <a:schemeClr val="dk1"/>
                          </a:solidFill>
                          <a:latin typeface="+mn-lt"/>
                          <a:ea typeface="+mn-ea"/>
                          <a:cs typeface="+mn-cs"/>
                        </a:rPr>
                        <a:t>2 (20 kHz)</a:t>
                      </a:r>
                      <a:endParaRPr lang="sl-SI" sz="1600" dirty="0"/>
                    </a:p>
                  </a:txBody>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1"/>
          <p:cNvSpPr txBox="1">
            <a:spLocks/>
          </p:cNvSpPr>
          <p:nvPr/>
        </p:nvSpPr>
        <p:spPr bwMode="auto">
          <a:xfrm>
            <a:off x="0" y="0"/>
            <a:ext cx="9144000" cy="512757"/>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rmAutofit/>
          </a:bodyPr>
          <a:lstStyle/>
          <a:p>
            <a:pPr lvl="0" algn="ctr" eaLnBrk="0" fontAlgn="auto" hangingPunct="0">
              <a:spcAft>
                <a:spcPts val="0"/>
              </a:spcAft>
              <a:defRPr/>
            </a:pPr>
            <a:r>
              <a:rPr kumimoji="0" lang="sl-SI" sz="2000" b="0" i="0" u="none" strike="noStrike" kern="0" cap="none" spc="0" normalizeH="0" baseline="0" noProof="0" dirty="0" smtClean="0">
                <a:ln>
                  <a:noFill/>
                </a:ln>
                <a:solidFill>
                  <a:schemeClr val="lt1"/>
                </a:solidFill>
                <a:effectLst>
                  <a:outerShdw blurRad="38100" dist="38100" dir="2700000" algn="tl">
                    <a:srgbClr val="000000"/>
                  </a:outerShdw>
                </a:effectLst>
                <a:uLnTx/>
                <a:uFillTx/>
                <a:latin typeface="+mn-lt"/>
                <a:ea typeface="+mn-ea"/>
                <a:cs typeface="+mn-cs"/>
              </a:rPr>
              <a:t>	</a:t>
            </a:r>
            <a:r>
              <a:rPr lang="sl-SI" sz="2000" b="1" kern="0" dirty="0" smtClean="0">
                <a:effectLst>
                  <a:outerShdw blurRad="38100" dist="38100" dir="2700000" algn="tl">
                    <a:srgbClr val="000000"/>
                  </a:outerShdw>
                </a:effectLst>
              </a:rPr>
              <a:t> PROGRAMIRANJE V AVTOMATIKI</a:t>
            </a:r>
            <a:endParaRPr kumimoji="0" lang="sl-SI" sz="2000" b="1" i="1"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sp>
        <p:nvSpPr>
          <p:cNvPr id="7" name="Naslov 1"/>
          <p:cNvSpPr txBox="1">
            <a:spLocks/>
          </p:cNvSpPr>
          <p:nvPr/>
        </p:nvSpPr>
        <p:spPr bwMode="auto">
          <a:xfrm>
            <a:off x="0" y="476672"/>
            <a:ext cx="4500562" cy="285728"/>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Autofit/>
          </a:bodyPr>
          <a:lstStyle/>
          <a:p>
            <a:pPr lvl="0" eaLnBrk="0" fontAlgn="auto" hangingPunct="0">
              <a:spcAft>
                <a:spcPts val="0"/>
              </a:spcAft>
              <a:defRPr/>
            </a:pPr>
            <a:r>
              <a:rPr lang="sl-SI" b="1" dirty="0" smtClean="0"/>
              <a:t>Model mikroprocesorja</a:t>
            </a:r>
            <a:endParaRPr kumimoji="0" lang="sl-SI" b="1" i="0"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pic>
        <p:nvPicPr>
          <p:cNvPr id="8" name="Slika 0" descr="logo Word.png"/>
          <p:cNvPicPr>
            <a:picLocks noChangeAspect="1" noChangeArrowheads="1"/>
          </p:cNvPicPr>
          <p:nvPr/>
        </p:nvPicPr>
        <p:blipFill>
          <a:blip r:embed="rId3" cstate="print"/>
          <a:srcRect/>
          <a:stretch>
            <a:fillRect/>
          </a:stretch>
        </p:blipFill>
        <p:spPr bwMode="auto">
          <a:xfrm>
            <a:off x="0" y="0"/>
            <a:ext cx="2219325" cy="500063"/>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0" y="776291"/>
            <a:ext cx="9144000" cy="5868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1"/>
          <p:cNvSpPr txBox="1">
            <a:spLocks/>
          </p:cNvSpPr>
          <p:nvPr/>
        </p:nvSpPr>
        <p:spPr bwMode="auto">
          <a:xfrm>
            <a:off x="0" y="0"/>
            <a:ext cx="9144000" cy="512757"/>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rmAutofit/>
          </a:bodyPr>
          <a:lstStyle/>
          <a:p>
            <a:pPr lvl="0" algn="ctr" eaLnBrk="0" fontAlgn="auto" hangingPunct="0">
              <a:spcAft>
                <a:spcPts val="0"/>
              </a:spcAft>
              <a:defRPr/>
            </a:pPr>
            <a:r>
              <a:rPr kumimoji="0" lang="sl-SI" sz="2000" b="0" i="0" u="none" strike="noStrike" kern="0" cap="none" spc="0" normalizeH="0" baseline="0" noProof="0" dirty="0" smtClean="0">
                <a:ln>
                  <a:noFill/>
                </a:ln>
                <a:solidFill>
                  <a:schemeClr val="lt1"/>
                </a:solidFill>
                <a:effectLst>
                  <a:outerShdw blurRad="38100" dist="38100" dir="2700000" algn="tl">
                    <a:srgbClr val="000000"/>
                  </a:outerShdw>
                </a:effectLst>
                <a:uLnTx/>
                <a:uFillTx/>
                <a:latin typeface="+mn-lt"/>
                <a:ea typeface="+mn-ea"/>
                <a:cs typeface="+mn-cs"/>
              </a:rPr>
              <a:t>	</a:t>
            </a:r>
            <a:r>
              <a:rPr lang="sl-SI" sz="2000" b="1" kern="0" dirty="0" smtClean="0">
                <a:effectLst>
                  <a:outerShdw blurRad="38100" dist="38100" dir="2700000" algn="tl">
                    <a:srgbClr val="000000"/>
                  </a:outerShdw>
                </a:effectLst>
              </a:rPr>
              <a:t> PROGRAMIRANJE V AVTOMATIKI</a:t>
            </a:r>
            <a:endParaRPr kumimoji="0" lang="sl-SI" sz="2000" b="1" i="1"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sp>
        <p:nvSpPr>
          <p:cNvPr id="7" name="Naslov 1"/>
          <p:cNvSpPr txBox="1">
            <a:spLocks/>
          </p:cNvSpPr>
          <p:nvPr/>
        </p:nvSpPr>
        <p:spPr bwMode="auto">
          <a:xfrm>
            <a:off x="0" y="476672"/>
            <a:ext cx="4500562" cy="285728"/>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Autofit/>
          </a:bodyPr>
          <a:lstStyle/>
          <a:p>
            <a:pPr lvl="0" eaLnBrk="0" fontAlgn="auto" hangingPunct="0">
              <a:spcAft>
                <a:spcPts val="0"/>
              </a:spcAft>
              <a:defRPr/>
            </a:pPr>
            <a:r>
              <a:rPr lang="sl-SI" b="1" dirty="0" smtClean="0"/>
              <a:t>Naprave za programiranje PLK-jev</a:t>
            </a:r>
            <a:endParaRPr kumimoji="0" lang="sl-SI" b="1" i="0"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pic>
        <p:nvPicPr>
          <p:cNvPr id="8" name="Slika 0" descr="logo Word.png"/>
          <p:cNvPicPr>
            <a:picLocks noChangeAspect="1" noChangeArrowheads="1"/>
          </p:cNvPicPr>
          <p:nvPr/>
        </p:nvPicPr>
        <p:blipFill>
          <a:blip r:embed="rId3" cstate="print"/>
          <a:srcRect/>
          <a:stretch>
            <a:fillRect/>
          </a:stretch>
        </p:blipFill>
        <p:spPr bwMode="auto">
          <a:xfrm>
            <a:off x="0" y="0"/>
            <a:ext cx="2219325" cy="500063"/>
          </a:xfrm>
          <a:prstGeom prst="rect">
            <a:avLst/>
          </a:prstGeom>
          <a:noFill/>
          <a:ln w="9525">
            <a:noFill/>
            <a:miter lim="800000"/>
            <a:headEnd/>
            <a:tailEnd/>
          </a:ln>
        </p:spPr>
      </p:pic>
      <p:pic>
        <p:nvPicPr>
          <p:cNvPr id="11" name="Picture 4"/>
          <p:cNvPicPr>
            <a:picLocks noChangeAspect="1" noChangeArrowheads="1"/>
          </p:cNvPicPr>
          <p:nvPr/>
        </p:nvPicPr>
        <p:blipFill>
          <a:blip r:embed="rId4" cstate="print"/>
          <a:srcRect/>
          <a:stretch>
            <a:fillRect/>
          </a:stretch>
        </p:blipFill>
        <p:spPr bwMode="auto">
          <a:xfrm>
            <a:off x="1115616" y="1052736"/>
            <a:ext cx="6780984" cy="5674202"/>
          </a:xfrm>
          <a:prstGeom prst="rect">
            <a:avLst/>
          </a:prstGeom>
          <a:noFill/>
          <a:ln w="9525">
            <a:noFill/>
            <a:miter lim="800000"/>
            <a:headEnd/>
            <a:tailEnd/>
          </a:ln>
        </p:spPr>
      </p:pic>
      <p:sp>
        <p:nvSpPr>
          <p:cNvPr id="12" name="PoljeZBesedilom 11"/>
          <p:cNvSpPr txBox="1"/>
          <p:nvPr/>
        </p:nvSpPr>
        <p:spPr>
          <a:xfrm>
            <a:off x="4716016" y="1628800"/>
            <a:ext cx="2505814" cy="369332"/>
          </a:xfrm>
          <a:prstGeom prst="rect">
            <a:avLst/>
          </a:prstGeom>
          <a:solidFill>
            <a:schemeClr val="bg1"/>
          </a:solidFill>
        </p:spPr>
        <p:txBody>
          <a:bodyPr wrap="none" rtlCol="0">
            <a:spAutoFit/>
          </a:bodyPr>
          <a:lstStyle/>
          <a:p>
            <a:r>
              <a:rPr lang="sl-SI" b="1" dirty="0" err="1" smtClean="0"/>
              <a:t>Programirna</a:t>
            </a:r>
            <a:r>
              <a:rPr lang="sl-SI" b="1" dirty="0" smtClean="0"/>
              <a:t> naprava</a:t>
            </a:r>
            <a:endParaRPr lang="sl-SI" b="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1"/>
          <p:cNvSpPr txBox="1">
            <a:spLocks/>
          </p:cNvSpPr>
          <p:nvPr/>
        </p:nvSpPr>
        <p:spPr bwMode="auto">
          <a:xfrm>
            <a:off x="0" y="0"/>
            <a:ext cx="9144000" cy="512757"/>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rmAutofit/>
          </a:bodyPr>
          <a:lstStyle/>
          <a:p>
            <a:pPr lvl="0" algn="ctr" eaLnBrk="0" fontAlgn="auto" hangingPunct="0">
              <a:spcAft>
                <a:spcPts val="0"/>
              </a:spcAft>
              <a:defRPr/>
            </a:pPr>
            <a:r>
              <a:rPr kumimoji="0" lang="sl-SI" sz="2000" b="0" i="0" u="none" strike="noStrike" kern="0" cap="none" spc="0" normalizeH="0" baseline="0" noProof="0" dirty="0" smtClean="0">
                <a:ln>
                  <a:noFill/>
                </a:ln>
                <a:solidFill>
                  <a:schemeClr val="lt1"/>
                </a:solidFill>
                <a:effectLst>
                  <a:outerShdw blurRad="38100" dist="38100" dir="2700000" algn="tl">
                    <a:srgbClr val="000000"/>
                  </a:outerShdw>
                </a:effectLst>
                <a:uLnTx/>
                <a:uFillTx/>
                <a:latin typeface="+mn-lt"/>
                <a:ea typeface="+mn-ea"/>
                <a:cs typeface="+mn-cs"/>
              </a:rPr>
              <a:t>	</a:t>
            </a:r>
            <a:r>
              <a:rPr lang="sl-SI" sz="2000" b="1" kern="0" dirty="0" smtClean="0">
                <a:effectLst>
                  <a:outerShdw blurRad="38100" dist="38100" dir="2700000" algn="tl">
                    <a:srgbClr val="000000"/>
                  </a:outerShdw>
                </a:effectLst>
              </a:rPr>
              <a:t> PROGRAMIRANJE V AVTOMATIKI</a:t>
            </a:r>
            <a:endParaRPr kumimoji="0" lang="sl-SI" sz="2000" b="1" i="1"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sp>
        <p:nvSpPr>
          <p:cNvPr id="7" name="Naslov 1"/>
          <p:cNvSpPr txBox="1">
            <a:spLocks/>
          </p:cNvSpPr>
          <p:nvPr/>
        </p:nvSpPr>
        <p:spPr bwMode="auto">
          <a:xfrm>
            <a:off x="0" y="476672"/>
            <a:ext cx="4500562" cy="285728"/>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Autofit/>
          </a:bodyPr>
          <a:lstStyle/>
          <a:p>
            <a:r>
              <a:rPr lang="sl-SI" b="1" dirty="0" smtClean="0"/>
              <a:t>Osnove programiranja</a:t>
            </a:r>
            <a:endParaRPr kumimoji="0" lang="sl-SI" b="1" i="0"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pic>
        <p:nvPicPr>
          <p:cNvPr id="8" name="Slika 0" descr="logo Word.png"/>
          <p:cNvPicPr>
            <a:picLocks noChangeAspect="1" noChangeArrowheads="1"/>
          </p:cNvPicPr>
          <p:nvPr/>
        </p:nvPicPr>
        <p:blipFill>
          <a:blip r:embed="rId3" cstate="print"/>
          <a:srcRect/>
          <a:stretch>
            <a:fillRect/>
          </a:stretch>
        </p:blipFill>
        <p:spPr bwMode="auto">
          <a:xfrm>
            <a:off x="0" y="0"/>
            <a:ext cx="2219325" cy="500063"/>
          </a:xfrm>
          <a:prstGeom prst="rect">
            <a:avLst/>
          </a:prstGeom>
          <a:noFill/>
          <a:ln w="9525">
            <a:noFill/>
            <a:miter lim="800000"/>
            <a:headEnd/>
            <a:tailEnd/>
          </a:ln>
        </p:spPr>
      </p:pic>
      <p:sp>
        <p:nvSpPr>
          <p:cNvPr id="11" name="Pravokotnik 10"/>
          <p:cNvSpPr/>
          <p:nvPr/>
        </p:nvSpPr>
        <p:spPr>
          <a:xfrm>
            <a:off x="2627784" y="3212976"/>
            <a:ext cx="3672408" cy="707886"/>
          </a:xfrm>
          <a:prstGeom prst="rect">
            <a:avLst/>
          </a:prstGeom>
        </p:spPr>
        <p:txBody>
          <a:bodyPr wrap="square">
            <a:spAutoFit/>
          </a:bodyPr>
          <a:lstStyle/>
          <a:p>
            <a:pPr algn="ctr"/>
            <a:r>
              <a:rPr lang="sl-SI" sz="2000" b="1" u="sng" dirty="0" smtClean="0">
                <a:hlinkClick r:id="rId4" action="ppaction://hlinkpres?slideindex=1&amp;slidetitle="/>
              </a:rPr>
              <a:t>Algoritmi in programski jeziki</a:t>
            </a:r>
            <a:endParaRPr lang="sl-SI"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1"/>
          <p:cNvSpPr txBox="1">
            <a:spLocks/>
          </p:cNvSpPr>
          <p:nvPr/>
        </p:nvSpPr>
        <p:spPr bwMode="auto">
          <a:xfrm>
            <a:off x="0" y="0"/>
            <a:ext cx="9144000" cy="512757"/>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rmAutofit/>
          </a:bodyPr>
          <a:lstStyle/>
          <a:p>
            <a:pPr lvl="0" algn="ctr" eaLnBrk="0" fontAlgn="auto" hangingPunct="0">
              <a:spcAft>
                <a:spcPts val="0"/>
              </a:spcAft>
              <a:defRPr/>
            </a:pPr>
            <a:r>
              <a:rPr kumimoji="0" lang="sl-SI" sz="2000" b="0" i="0" u="none" strike="noStrike" kern="0" cap="none" spc="0" normalizeH="0" baseline="0" noProof="0" dirty="0" smtClean="0">
                <a:ln>
                  <a:noFill/>
                </a:ln>
                <a:solidFill>
                  <a:schemeClr val="lt1"/>
                </a:solidFill>
                <a:effectLst>
                  <a:outerShdw blurRad="38100" dist="38100" dir="2700000" algn="tl">
                    <a:srgbClr val="000000"/>
                  </a:outerShdw>
                </a:effectLst>
                <a:uLnTx/>
                <a:uFillTx/>
                <a:latin typeface="+mn-lt"/>
                <a:ea typeface="+mn-ea"/>
                <a:cs typeface="+mn-cs"/>
              </a:rPr>
              <a:t>	</a:t>
            </a:r>
            <a:r>
              <a:rPr lang="sl-SI" sz="2000" b="1" kern="0" dirty="0" smtClean="0">
                <a:effectLst>
                  <a:outerShdw blurRad="38100" dist="38100" dir="2700000" algn="tl">
                    <a:srgbClr val="000000"/>
                  </a:outerShdw>
                </a:effectLst>
              </a:rPr>
              <a:t> PROGRAMIRANJE V AVTOMATIKI</a:t>
            </a:r>
            <a:endParaRPr kumimoji="0" lang="sl-SI" sz="2000" b="1" i="1"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sp>
        <p:nvSpPr>
          <p:cNvPr id="7" name="Naslov 1"/>
          <p:cNvSpPr txBox="1">
            <a:spLocks/>
          </p:cNvSpPr>
          <p:nvPr/>
        </p:nvSpPr>
        <p:spPr bwMode="auto">
          <a:xfrm>
            <a:off x="0" y="476672"/>
            <a:ext cx="4500562" cy="285728"/>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Autofit/>
          </a:bodyPr>
          <a:lstStyle/>
          <a:p>
            <a:r>
              <a:rPr lang="sl-SI" b="1" dirty="0" smtClean="0"/>
              <a:t>Osnove programiranja</a:t>
            </a:r>
            <a:endParaRPr kumimoji="0" lang="sl-SI" b="1" i="0"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pic>
        <p:nvPicPr>
          <p:cNvPr id="8" name="Slika 0" descr="logo Word.png"/>
          <p:cNvPicPr>
            <a:picLocks noChangeAspect="1" noChangeArrowheads="1"/>
          </p:cNvPicPr>
          <p:nvPr/>
        </p:nvPicPr>
        <p:blipFill>
          <a:blip r:embed="rId3" cstate="print"/>
          <a:srcRect/>
          <a:stretch>
            <a:fillRect/>
          </a:stretch>
        </p:blipFill>
        <p:spPr bwMode="auto">
          <a:xfrm>
            <a:off x="0" y="0"/>
            <a:ext cx="2219325" cy="500063"/>
          </a:xfrm>
          <a:prstGeom prst="rect">
            <a:avLst/>
          </a:prstGeom>
          <a:noFill/>
          <a:ln w="9525">
            <a:noFill/>
            <a:miter lim="800000"/>
            <a:headEnd/>
            <a:tailEnd/>
          </a:ln>
        </p:spPr>
      </p:pic>
      <p:sp>
        <p:nvSpPr>
          <p:cNvPr id="11" name="Pravokotnik 10"/>
          <p:cNvSpPr/>
          <p:nvPr/>
        </p:nvSpPr>
        <p:spPr>
          <a:xfrm>
            <a:off x="2627784" y="3212976"/>
            <a:ext cx="3672408" cy="400110"/>
          </a:xfrm>
          <a:prstGeom prst="rect">
            <a:avLst/>
          </a:prstGeom>
        </p:spPr>
        <p:txBody>
          <a:bodyPr wrap="square">
            <a:spAutoFit/>
          </a:bodyPr>
          <a:lstStyle/>
          <a:p>
            <a:pPr algn="ctr"/>
            <a:r>
              <a:rPr lang="sl-SI" sz="2000" b="1" dirty="0" smtClean="0">
                <a:hlinkClick r:id="rId4" action="ppaction://hlinkfile"/>
              </a:rPr>
              <a:t>Programski jezik C</a:t>
            </a:r>
            <a:endParaRPr lang="sl-SI" sz="2000" b="1"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1"/>
          <p:cNvSpPr txBox="1">
            <a:spLocks/>
          </p:cNvSpPr>
          <p:nvPr/>
        </p:nvSpPr>
        <p:spPr bwMode="auto">
          <a:xfrm>
            <a:off x="0" y="0"/>
            <a:ext cx="9144000" cy="512757"/>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rmAutofit/>
          </a:bodyPr>
          <a:lstStyle/>
          <a:p>
            <a:pPr lvl="0" algn="ctr" eaLnBrk="0" fontAlgn="auto" hangingPunct="0">
              <a:spcAft>
                <a:spcPts val="0"/>
              </a:spcAft>
              <a:defRPr/>
            </a:pPr>
            <a:r>
              <a:rPr kumimoji="0" lang="sl-SI" sz="2000" b="0" i="0" u="none" strike="noStrike" kern="0" cap="none" spc="0" normalizeH="0" baseline="0" noProof="0" dirty="0" smtClean="0">
                <a:ln>
                  <a:noFill/>
                </a:ln>
                <a:solidFill>
                  <a:schemeClr val="lt1"/>
                </a:solidFill>
                <a:effectLst>
                  <a:outerShdw blurRad="38100" dist="38100" dir="2700000" algn="tl">
                    <a:srgbClr val="000000"/>
                  </a:outerShdw>
                </a:effectLst>
                <a:uLnTx/>
                <a:uFillTx/>
                <a:latin typeface="+mn-lt"/>
                <a:ea typeface="+mn-ea"/>
                <a:cs typeface="+mn-cs"/>
              </a:rPr>
              <a:t>	</a:t>
            </a:r>
            <a:r>
              <a:rPr lang="sl-SI" sz="2000" b="1" kern="0" dirty="0" smtClean="0">
                <a:effectLst>
                  <a:outerShdw blurRad="38100" dist="38100" dir="2700000" algn="tl">
                    <a:srgbClr val="000000"/>
                  </a:outerShdw>
                </a:effectLst>
              </a:rPr>
              <a:t> PROGRAMIRANJE V AVTOMATIKI</a:t>
            </a:r>
            <a:endParaRPr kumimoji="0" lang="sl-SI" sz="2000" b="1" i="1"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sp>
        <p:nvSpPr>
          <p:cNvPr id="7" name="Naslov 1"/>
          <p:cNvSpPr txBox="1">
            <a:spLocks/>
          </p:cNvSpPr>
          <p:nvPr/>
        </p:nvSpPr>
        <p:spPr bwMode="auto">
          <a:xfrm>
            <a:off x="0" y="476672"/>
            <a:ext cx="4500562" cy="285728"/>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Autofit/>
          </a:bodyPr>
          <a:lstStyle/>
          <a:p>
            <a:r>
              <a:rPr lang="sl-SI" b="1" dirty="0" err="1" smtClean="0"/>
              <a:t>Programabilni</a:t>
            </a:r>
            <a:r>
              <a:rPr lang="sl-SI" b="1" dirty="0" smtClean="0"/>
              <a:t> logični krmilniki</a:t>
            </a:r>
            <a:endParaRPr kumimoji="0" lang="sl-SI" b="1" i="0"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pic>
        <p:nvPicPr>
          <p:cNvPr id="8" name="Slika 0" descr="logo Word.png"/>
          <p:cNvPicPr>
            <a:picLocks noChangeAspect="1" noChangeArrowheads="1"/>
          </p:cNvPicPr>
          <p:nvPr/>
        </p:nvPicPr>
        <p:blipFill>
          <a:blip r:embed="rId3" cstate="print"/>
          <a:srcRect/>
          <a:stretch>
            <a:fillRect/>
          </a:stretch>
        </p:blipFill>
        <p:spPr bwMode="auto">
          <a:xfrm>
            <a:off x="0" y="0"/>
            <a:ext cx="2219325" cy="500063"/>
          </a:xfrm>
          <a:prstGeom prst="rect">
            <a:avLst/>
          </a:prstGeom>
          <a:noFill/>
          <a:ln w="9525">
            <a:noFill/>
            <a:miter lim="800000"/>
            <a:headEnd/>
            <a:tailEnd/>
          </a:ln>
        </p:spPr>
      </p:pic>
      <p:sp>
        <p:nvSpPr>
          <p:cNvPr id="11" name="Pravokotnik 10"/>
          <p:cNvSpPr/>
          <p:nvPr/>
        </p:nvSpPr>
        <p:spPr>
          <a:xfrm>
            <a:off x="107504" y="980728"/>
            <a:ext cx="8928992" cy="5355312"/>
          </a:xfrm>
          <a:prstGeom prst="rect">
            <a:avLst/>
          </a:prstGeom>
        </p:spPr>
        <p:txBody>
          <a:bodyPr wrap="square">
            <a:spAutoFit/>
          </a:bodyPr>
          <a:lstStyle/>
          <a:p>
            <a:r>
              <a:rPr lang="sl-SI" dirty="0" err="1" smtClean="0"/>
              <a:t>Programabilni</a:t>
            </a:r>
            <a:r>
              <a:rPr lang="sl-SI" dirty="0" smtClean="0"/>
              <a:t> logični krmilniki (PLK) so posebna zvrst mikroračunalnikov, ki so prilagojeni za krmiljenje strojev v proizvodnih procesih. Njihova osnovna značilnost je </a:t>
            </a:r>
            <a:r>
              <a:rPr lang="nl-NL" dirty="0" smtClean="0"/>
              <a:t>večje število vhodov in izhodov, prek katerih je krmilnik priklopljen na senzorje ter</a:t>
            </a:r>
            <a:r>
              <a:rPr lang="sl-SI" dirty="0" smtClean="0"/>
              <a:t> naprave, ki jih krmili. So tipični primer </a:t>
            </a:r>
            <a:r>
              <a:rPr lang="sl-SI" dirty="0" err="1" smtClean="0"/>
              <a:t>realnočasovnih</a:t>
            </a:r>
            <a:r>
              <a:rPr lang="sl-SI" dirty="0" smtClean="0"/>
              <a:t> (angl. real-time) sistemov, saj mora biti zakasnitev v odzivu izhodov glede na spremembe vhodov manjša od nekega določenega (majhnega) časa.</a:t>
            </a:r>
          </a:p>
          <a:p>
            <a:r>
              <a:rPr lang="sl-SI" dirty="0" smtClean="0"/>
              <a:t>Krmilna koda (program) se v krmilniku izvaja znotraj krmilnega cikla (angl. </a:t>
            </a:r>
            <a:r>
              <a:rPr lang="sl-SI" dirty="0" err="1" smtClean="0"/>
              <a:t>scan</a:t>
            </a:r>
            <a:r>
              <a:rPr lang="sl-SI" dirty="0" smtClean="0"/>
              <a:t> </a:t>
            </a:r>
            <a:r>
              <a:rPr lang="sl-SI" dirty="0" err="1" smtClean="0"/>
              <a:t>cycle</a:t>
            </a:r>
            <a:r>
              <a:rPr lang="sl-SI" dirty="0" smtClean="0"/>
              <a:t>). V takem ciklu krmilnik najprej prebere stanje na vhodih in to shrani v vhodne registre. Nato </a:t>
            </a:r>
            <a:r>
              <a:rPr lang="pl-PL" dirty="0" smtClean="0"/>
              <a:t>izvede krmilni program, ki je v resnici le koda, ki na podlagi vrednosti vhodnih registrov </a:t>
            </a:r>
            <a:r>
              <a:rPr lang="sl-SI" dirty="0" smtClean="0"/>
              <a:t>določi stanje izhodnih registrov. Na koncu krmilnik prepiše stanje izhodnih registrov na izhode. Ta postopek se izvaja v neskončni zanki in se ne konča, dokler ne pride do izpada napajanja, napake ali pa programer (v postopku razvoja) tega eksplicitno ne zahteva.</a:t>
            </a:r>
          </a:p>
          <a:p>
            <a:r>
              <a:rPr lang="sl-SI" dirty="0" smtClean="0"/>
              <a:t>Tovrstno izvajanje prinaša tudi nekatere nevarnosti: če pride na vhodu do sprememb v času, ki je manjši od odzivnega časa krmilnika (vsota vseh časov, ki so potrebni za prepisovanje vhodov in izhodov, izvedbo sprotnih rutin, ki jih zahteva delovanje krmilnika ter za izvajanje krmilne kode), se zgodi da krmilnik teh sprememb ne zazna. Zato imajo krmilniki vgrajene dodatne mehanizme, ki spremembe zaznavajo tudi v tem vmesnem času, pogosto pa podpirajo tudi možnost delovanja s pomočjo prekinitev.</a:t>
            </a:r>
            <a:endParaRPr lang="sl-SI" sz="1600"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1"/>
          <p:cNvSpPr txBox="1">
            <a:spLocks/>
          </p:cNvSpPr>
          <p:nvPr/>
        </p:nvSpPr>
        <p:spPr bwMode="auto">
          <a:xfrm>
            <a:off x="0" y="0"/>
            <a:ext cx="9144000" cy="512757"/>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rmAutofit/>
          </a:bodyPr>
          <a:lstStyle/>
          <a:p>
            <a:pPr lvl="0" algn="ctr" eaLnBrk="0" fontAlgn="auto" hangingPunct="0">
              <a:spcAft>
                <a:spcPts val="0"/>
              </a:spcAft>
              <a:defRPr/>
            </a:pPr>
            <a:r>
              <a:rPr kumimoji="0" lang="sl-SI" sz="2000" b="0" i="0" u="none" strike="noStrike" kern="0" cap="none" spc="0" normalizeH="0" baseline="0" noProof="0" dirty="0" smtClean="0">
                <a:ln>
                  <a:noFill/>
                </a:ln>
                <a:solidFill>
                  <a:schemeClr val="lt1"/>
                </a:solidFill>
                <a:effectLst>
                  <a:outerShdw blurRad="38100" dist="38100" dir="2700000" algn="tl">
                    <a:srgbClr val="000000"/>
                  </a:outerShdw>
                </a:effectLst>
                <a:uLnTx/>
                <a:uFillTx/>
                <a:latin typeface="+mn-lt"/>
                <a:ea typeface="+mn-ea"/>
                <a:cs typeface="+mn-cs"/>
              </a:rPr>
              <a:t>	</a:t>
            </a:r>
            <a:r>
              <a:rPr lang="sl-SI" sz="2000" b="1" kern="0" dirty="0" smtClean="0">
                <a:effectLst>
                  <a:outerShdw blurRad="38100" dist="38100" dir="2700000" algn="tl">
                    <a:srgbClr val="000000"/>
                  </a:outerShdw>
                </a:effectLst>
              </a:rPr>
              <a:t> PROGRAMIRANJE V AVTOMATIKI</a:t>
            </a:r>
            <a:endParaRPr kumimoji="0" lang="sl-SI" sz="2000" b="1" i="1"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sp>
        <p:nvSpPr>
          <p:cNvPr id="7" name="Naslov 1"/>
          <p:cNvSpPr txBox="1">
            <a:spLocks/>
          </p:cNvSpPr>
          <p:nvPr/>
        </p:nvSpPr>
        <p:spPr bwMode="auto">
          <a:xfrm>
            <a:off x="0" y="476672"/>
            <a:ext cx="4500562" cy="285728"/>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Autofit/>
          </a:bodyPr>
          <a:lstStyle/>
          <a:p>
            <a:r>
              <a:rPr lang="sl-SI" b="1" dirty="0" err="1" smtClean="0"/>
              <a:t>Programabilni</a:t>
            </a:r>
            <a:r>
              <a:rPr lang="sl-SI" b="1" dirty="0" smtClean="0"/>
              <a:t> logični krmilniki</a:t>
            </a:r>
            <a:endParaRPr kumimoji="0" lang="sl-SI" b="1" i="0"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pic>
        <p:nvPicPr>
          <p:cNvPr id="8" name="Slika 0" descr="logo Word.png"/>
          <p:cNvPicPr>
            <a:picLocks noChangeAspect="1" noChangeArrowheads="1"/>
          </p:cNvPicPr>
          <p:nvPr/>
        </p:nvPicPr>
        <p:blipFill>
          <a:blip r:embed="rId3" cstate="print"/>
          <a:srcRect/>
          <a:stretch>
            <a:fillRect/>
          </a:stretch>
        </p:blipFill>
        <p:spPr bwMode="auto">
          <a:xfrm>
            <a:off x="0" y="0"/>
            <a:ext cx="2219325" cy="500063"/>
          </a:xfrm>
          <a:prstGeom prst="rect">
            <a:avLst/>
          </a:prstGeom>
          <a:noFill/>
          <a:ln w="9525">
            <a:noFill/>
            <a:miter lim="800000"/>
            <a:headEnd/>
            <a:tailEnd/>
          </a:ln>
        </p:spPr>
      </p:pic>
      <p:sp>
        <p:nvSpPr>
          <p:cNvPr id="11" name="Pravokotnik 10"/>
          <p:cNvSpPr/>
          <p:nvPr/>
        </p:nvSpPr>
        <p:spPr>
          <a:xfrm>
            <a:off x="107504" y="5530006"/>
            <a:ext cx="8928992" cy="923330"/>
          </a:xfrm>
          <a:prstGeom prst="rect">
            <a:avLst/>
          </a:prstGeom>
        </p:spPr>
        <p:txBody>
          <a:bodyPr wrap="square">
            <a:spAutoFit/>
          </a:bodyPr>
          <a:lstStyle/>
          <a:p>
            <a:r>
              <a:rPr lang="sl-SI" dirty="0" smtClean="0"/>
              <a:t>Očitna razlika med delovanjem logičnega krmilnika in običajnimi računalniki je </a:t>
            </a:r>
            <a:r>
              <a:rPr lang="sl-SI" i="1" dirty="0" smtClean="0"/>
              <a:t>v</a:t>
            </a:r>
          </a:p>
          <a:p>
            <a:r>
              <a:rPr lang="pl-PL" dirty="0" smtClean="0"/>
              <a:t>pojmovanju programa. Krmilni program v programabilnem logičnem krmilniku je zgolj krmilna koda v obliki funkcije, ki se kliče na določenem mestu znotraj izvajalnega cikla.</a:t>
            </a:r>
            <a:endParaRPr lang="sl-SI" sz="1600" dirty="0" smtClean="0"/>
          </a:p>
        </p:txBody>
      </p:sp>
      <p:pic>
        <p:nvPicPr>
          <p:cNvPr id="1026" name="Picture 2"/>
          <p:cNvPicPr>
            <a:picLocks noChangeAspect="1" noChangeArrowheads="1"/>
          </p:cNvPicPr>
          <p:nvPr/>
        </p:nvPicPr>
        <p:blipFill>
          <a:blip r:embed="rId4" cstate="print"/>
          <a:srcRect/>
          <a:stretch>
            <a:fillRect/>
          </a:stretch>
        </p:blipFill>
        <p:spPr bwMode="auto">
          <a:xfrm>
            <a:off x="523875" y="908720"/>
            <a:ext cx="8096250" cy="4371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1"/>
          <p:cNvSpPr txBox="1">
            <a:spLocks/>
          </p:cNvSpPr>
          <p:nvPr/>
        </p:nvSpPr>
        <p:spPr bwMode="auto">
          <a:xfrm>
            <a:off x="0" y="0"/>
            <a:ext cx="9144000" cy="512757"/>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rmAutofit/>
          </a:bodyPr>
          <a:lstStyle/>
          <a:p>
            <a:pPr lvl="0" algn="ctr" eaLnBrk="0" fontAlgn="auto" hangingPunct="0">
              <a:spcAft>
                <a:spcPts val="0"/>
              </a:spcAft>
              <a:defRPr/>
            </a:pPr>
            <a:r>
              <a:rPr kumimoji="0" lang="sl-SI" sz="2000" b="0" i="0" u="none" strike="noStrike" kern="0" cap="none" spc="0" normalizeH="0" baseline="0" noProof="0" dirty="0" smtClean="0">
                <a:ln>
                  <a:noFill/>
                </a:ln>
                <a:solidFill>
                  <a:schemeClr val="lt1"/>
                </a:solidFill>
                <a:effectLst>
                  <a:outerShdw blurRad="38100" dist="38100" dir="2700000" algn="tl">
                    <a:srgbClr val="000000"/>
                  </a:outerShdw>
                </a:effectLst>
                <a:uLnTx/>
                <a:uFillTx/>
                <a:latin typeface="+mn-lt"/>
                <a:ea typeface="+mn-ea"/>
                <a:cs typeface="+mn-cs"/>
              </a:rPr>
              <a:t>	</a:t>
            </a:r>
            <a:r>
              <a:rPr lang="sl-SI" sz="2000" b="1" kern="0" dirty="0" smtClean="0">
                <a:effectLst>
                  <a:outerShdw blurRad="38100" dist="38100" dir="2700000" algn="tl">
                    <a:srgbClr val="000000"/>
                  </a:outerShdw>
                </a:effectLst>
              </a:rPr>
              <a:t> PROGRAMIRANJE V AVTOMATIKI</a:t>
            </a:r>
            <a:endParaRPr kumimoji="0" lang="sl-SI" sz="2000" b="1" i="1"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sp>
        <p:nvSpPr>
          <p:cNvPr id="7" name="Naslov 1"/>
          <p:cNvSpPr txBox="1">
            <a:spLocks/>
          </p:cNvSpPr>
          <p:nvPr/>
        </p:nvSpPr>
        <p:spPr bwMode="auto">
          <a:xfrm>
            <a:off x="0" y="476672"/>
            <a:ext cx="4500562" cy="285728"/>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Autofit/>
          </a:bodyPr>
          <a:lstStyle/>
          <a:p>
            <a:r>
              <a:rPr lang="sl-SI" b="1" dirty="0" err="1" smtClean="0"/>
              <a:t>Programabilni</a:t>
            </a:r>
            <a:r>
              <a:rPr lang="sl-SI" b="1" dirty="0" smtClean="0"/>
              <a:t> logični krmilniki</a:t>
            </a:r>
            <a:endParaRPr kumimoji="0" lang="sl-SI" b="1" i="0"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pic>
        <p:nvPicPr>
          <p:cNvPr id="8" name="Slika 0" descr="logo Word.png"/>
          <p:cNvPicPr>
            <a:picLocks noChangeAspect="1" noChangeArrowheads="1"/>
          </p:cNvPicPr>
          <p:nvPr/>
        </p:nvPicPr>
        <p:blipFill>
          <a:blip r:embed="rId3" cstate="print"/>
          <a:srcRect/>
          <a:stretch>
            <a:fillRect/>
          </a:stretch>
        </p:blipFill>
        <p:spPr bwMode="auto">
          <a:xfrm>
            <a:off x="0" y="0"/>
            <a:ext cx="2219325" cy="500063"/>
          </a:xfrm>
          <a:prstGeom prst="rect">
            <a:avLst/>
          </a:prstGeom>
          <a:noFill/>
          <a:ln w="9525">
            <a:noFill/>
            <a:miter lim="800000"/>
            <a:headEnd/>
            <a:tailEnd/>
          </a:ln>
        </p:spPr>
      </p:pic>
      <p:sp>
        <p:nvSpPr>
          <p:cNvPr id="11" name="Pravokotnik 10"/>
          <p:cNvSpPr/>
          <p:nvPr/>
        </p:nvSpPr>
        <p:spPr>
          <a:xfrm>
            <a:off x="107504" y="980728"/>
            <a:ext cx="8928992" cy="2308324"/>
          </a:xfrm>
          <a:prstGeom prst="rect">
            <a:avLst/>
          </a:prstGeom>
        </p:spPr>
        <p:txBody>
          <a:bodyPr wrap="square">
            <a:spAutoFit/>
          </a:bodyPr>
          <a:lstStyle/>
          <a:p>
            <a:r>
              <a:rPr lang="sl-SI" b="1" dirty="0" smtClean="0"/>
              <a:t>2.1.1 Standard IEC 61131-3</a:t>
            </a:r>
          </a:p>
          <a:p>
            <a:r>
              <a:rPr lang="sl-SI" dirty="0" smtClean="0"/>
              <a:t>Potreba uporabnikov po lažjem prehajanju med produkti različnih proizvajalcev, pa tudi uveljavljanje novih trendov, ki vedno bolj vplivajo tudi na tržišče </a:t>
            </a:r>
            <a:r>
              <a:rPr lang="sl-SI" dirty="0" err="1" smtClean="0"/>
              <a:t>programabilnih</a:t>
            </a:r>
            <a:endParaRPr lang="sl-SI" dirty="0" smtClean="0"/>
          </a:p>
          <a:p>
            <a:r>
              <a:rPr lang="sl-SI" dirty="0" smtClean="0"/>
              <a:t>krmilnikov (prihajajo predvsem iz sveta PC računalnikov: poceni in vedno večji pomnilniki, uveljavljanje novih načinov komunikacije, močnejši procesorji, cenejši, kompaktnejši in zanesljivejši PC sistemi...) ter zasnova obstoječih krmilnikov, ki postaja vedno bolj </a:t>
            </a:r>
            <a:r>
              <a:rPr lang="it-IT" dirty="0" err="1" smtClean="0"/>
              <a:t>zastarela</a:t>
            </a:r>
            <a:r>
              <a:rPr lang="it-IT" dirty="0" smtClean="0"/>
              <a:t>, so </a:t>
            </a:r>
            <a:r>
              <a:rPr lang="it-IT" dirty="0" err="1" smtClean="0"/>
              <a:t>botrovali</a:t>
            </a:r>
            <a:r>
              <a:rPr lang="it-IT" dirty="0" smtClean="0"/>
              <a:t> </a:t>
            </a:r>
            <a:r>
              <a:rPr lang="it-IT" dirty="0" err="1" smtClean="0"/>
              <a:t>nastanku</a:t>
            </a:r>
            <a:r>
              <a:rPr lang="it-IT" dirty="0" smtClean="0"/>
              <a:t> </a:t>
            </a:r>
            <a:r>
              <a:rPr lang="it-IT" dirty="0" err="1" smtClean="0"/>
              <a:t>standarda</a:t>
            </a:r>
            <a:r>
              <a:rPr lang="it-IT" dirty="0" smtClean="0"/>
              <a:t> IEC 61131-3. Ta </a:t>
            </a:r>
            <a:r>
              <a:rPr lang="it-IT" dirty="0" err="1" smtClean="0"/>
              <a:t>predvideva</a:t>
            </a:r>
            <a:r>
              <a:rPr lang="it-IT" dirty="0" smtClean="0"/>
              <a:t> in </a:t>
            </a:r>
            <a:r>
              <a:rPr lang="it-IT" dirty="0" err="1" smtClean="0"/>
              <a:t>definira</a:t>
            </a:r>
            <a:r>
              <a:rPr lang="it-IT" dirty="0" smtClean="0"/>
              <a:t> </a:t>
            </a:r>
            <a:r>
              <a:rPr lang="it-IT" dirty="0" err="1" smtClean="0"/>
              <a:t>pet</a:t>
            </a:r>
            <a:r>
              <a:rPr lang="sl-SI" dirty="0" smtClean="0"/>
              <a:t> </a:t>
            </a:r>
            <a:r>
              <a:rPr lang="pl-PL" dirty="0" smtClean="0"/>
              <a:t>načinov podajanja krmilne kode, ki so podani v tabeli:</a:t>
            </a:r>
            <a:endParaRPr lang="sl-SI" sz="1600" dirty="0" smtClean="0"/>
          </a:p>
        </p:txBody>
      </p:sp>
      <p:pic>
        <p:nvPicPr>
          <p:cNvPr id="2050" name="Picture 2"/>
          <p:cNvPicPr>
            <a:picLocks noChangeAspect="1" noChangeArrowheads="1"/>
          </p:cNvPicPr>
          <p:nvPr/>
        </p:nvPicPr>
        <p:blipFill>
          <a:blip r:embed="rId4" cstate="print"/>
          <a:srcRect/>
          <a:stretch>
            <a:fillRect/>
          </a:stretch>
        </p:blipFill>
        <p:spPr bwMode="auto">
          <a:xfrm>
            <a:off x="144016" y="3465778"/>
            <a:ext cx="8820472" cy="31315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1"/>
          <p:cNvSpPr txBox="1">
            <a:spLocks/>
          </p:cNvSpPr>
          <p:nvPr/>
        </p:nvSpPr>
        <p:spPr bwMode="auto">
          <a:xfrm>
            <a:off x="0" y="0"/>
            <a:ext cx="9144000" cy="512757"/>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rmAutofit/>
          </a:bodyPr>
          <a:lstStyle/>
          <a:p>
            <a:pPr lvl="0" algn="ctr" eaLnBrk="0" fontAlgn="auto" hangingPunct="0">
              <a:spcAft>
                <a:spcPts val="0"/>
              </a:spcAft>
              <a:defRPr/>
            </a:pPr>
            <a:r>
              <a:rPr kumimoji="0" lang="sl-SI" sz="2000" b="0" i="0" u="none" strike="noStrike" kern="0" cap="none" spc="0" normalizeH="0" baseline="0" noProof="0" dirty="0" smtClean="0">
                <a:ln>
                  <a:noFill/>
                </a:ln>
                <a:solidFill>
                  <a:schemeClr val="lt1"/>
                </a:solidFill>
                <a:effectLst>
                  <a:outerShdw blurRad="38100" dist="38100" dir="2700000" algn="tl">
                    <a:srgbClr val="000000"/>
                  </a:outerShdw>
                </a:effectLst>
                <a:uLnTx/>
                <a:uFillTx/>
                <a:latin typeface="+mn-lt"/>
                <a:ea typeface="+mn-ea"/>
                <a:cs typeface="+mn-cs"/>
              </a:rPr>
              <a:t>	</a:t>
            </a:r>
            <a:r>
              <a:rPr lang="sl-SI" sz="2000" b="1" kern="0" dirty="0" smtClean="0">
                <a:effectLst>
                  <a:outerShdw blurRad="38100" dist="38100" dir="2700000" algn="tl">
                    <a:srgbClr val="000000"/>
                  </a:outerShdw>
                </a:effectLst>
              </a:rPr>
              <a:t> PROGRAMIRANJE V AVTOMATIKI</a:t>
            </a:r>
            <a:endParaRPr kumimoji="0" lang="sl-SI" sz="2000" b="1" i="1"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sp>
        <p:nvSpPr>
          <p:cNvPr id="7" name="Naslov 1"/>
          <p:cNvSpPr txBox="1">
            <a:spLocks/>
          </p:cNvSpPr>
          <p:nvPr/>
        </p:nvSpPr>
        <p:spPr bwMode="auto">
          <a:xfrm>
            <a:off x="0" y="476672"/>
            <a:ext cx="4500562" cy="285728"/>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Autofit/>
          </a:bodyPr>
          <a:lstStyle/>
          <a:p>
            <a:r>
              <a:rPr lang="sl-SI" b="1" dirty="0" err="1" smtClean="0"/>
              <a:t>Programabilni</a:t>
            </a:r>
            <a:r>
              <a:rPr lang="sl-SI" b="1" dirty="0" smtClean="0"/>
              <a:t> logični krmilniki</a:t>
            </a:r>
            <a:endParaRPr kumimoji="0" lang="sl-SI" b="1" i="0"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pic>
        <p:nvPicPr>
          <p:cNvPr id="8" name="Slika 0" descr="logo Word.png"/>
          <p:cNvPicPr>
            <a:picLocks noChangeAspect="1" noChangeArrowheads="1"/>
          </p:cNvPicPr>
          <p:nvPr/>
        </p:nvPicPr>
        <p:blipFill>
          <a:blip r:embed="rId3" cstate="print"/>
          <a:srcRect/>
          <a:stretch>
            <a:fillRect/>
          </a:stretch>
        </p:blipFill>
        <p:spPr bwMode="auto">
          <a:xfrm>
            <a:off x="0" y="0"/>
            <a:ext cx="2219325" cy="500063"/>
          </a:xfrm>
          <a:prstGeom prst="rect">
            <a:avLst/>
          </a:prstGeom>
          <a:noFill/>
          <a:ln w="9525">
            <a:noFill/>
            <a:miter lim="800000"/>
            <a:headEnd/>
            <a:tailEnd/>
          </a:ln>
        </p:spPr>
      </p:pic>
      <p:sp>
        <p:nvSpPr>
          <p:cNvPr id="11" name="Pravokotnik 10"/>
          <p:cNvSpPr/>
          <p:nvPr/>
        </p:nvSpPr>
        <p:spPr>
          <a:xfrm>
            <a:off x="107504" y="980728"/>
            <a:ext cx="8928992" cy="4524315"/>
          </a:xfrm>
          <a:prstGeom prst="rect">
            <a:avLst/>
          </a:prstGeom>
        </p:spPr>
        <p:txBody>
          <a:bodyPr wrap="square">
            <a:spAutoFit/>
          </a:bodyPr>
          <a:lstStyle/>
          <a:p>
            <a:r>
              <a:rPr lang="sl-SI" dirty="0" smtClean="0"/>
              <a:t>V predstavitvi programa in krmilnika stori standard IEC 61131-3 korak naprej: </a:t>
            </a:r>
          </a:p>
          <a:p>
            <a:r>
              <a:rPr lang="sl-SI" dirty="0" smtClean="0"/>
              <a:t>Najširša </a:t>
            </a:r>
            <a:r>
              <a:rPr lang="pl-PL" dirty="0" smtClean="0"/>
              <a:t>enota predstavitve je </a:t>
            </a:r>
            <a:r>
              <a:rPr lang="pl-PL" b="1" dirty="0" smtClean="0"/>
              <a:t>konfiguracija</a:t>
            </a:r>
            <a:r>
              <a:rPr lang="pl-PL" dirty="0" smtClean="0"/>
              <a:t>. Ta združuje celotno krmilno kodo in informacijo o </a:t>
            </a:r>
            <a:r>
              <a:rPr lang="sl-SI" dirty="0" smtClean="0"/>
              <a:t>tem, kako in kje naj se koda izvaja. Druga enota je </a:t>
            </a:r>
            <a:r>
              <a:rPr lang="sl-SI" b="1" dirty="0" smtClean="0"/>
              <a:t>vir</a:t>
            </a:r>
            <a:r>
              <a:rPr lang="sl-SI" dirty="0" smtClean="0"/>
              <a:t> (</a:t>
            </a:r>
            <a:r>
              <a:rPr lang="sl-SI" dirty="0" err="1" smtClean="0"/>
              <a:t>resource</a:t>
            </a:r>
            <a:r>
              <a:rPr lang="sl-SI" dirty="0" smtClean="0"/>
              <a:t>). Vir je lahko karkoli, kar je zmožno izvajati krmilni program. Pri današnjih krmilnikih je to dejansko krmilnik sam (oziroma njegova procesorska enota). Lahko pa bi bil tudi npr. eno jedro v </a:t>
            </a:r>
            <a:r>
              <a:rPr lang="sl-SI" dirty="0" err="1" smtClean="0"/>
              <a:t>večjedrnem</a:t>
            </a:r>
            <a:r>
              <a:rPr lang="sl-SI" dirty="0" smtClean="0"/>
              <a:t> </a:t>
            </a:r>
            <a:r>
              <a:rPr lang="pl-PL" dirty="0" smtClean="0"/>
              <a:t>procesorju ali pa program na računalniku PC, ki zna izvajati krmilno kodo. Znotraj vira so </a:t>
            </a:r>
            <a:r>
              <a:rPr lang="sl-SI" dirty="0" smtClean="0"/>
              <a:t>definirana </a:t>
            </a:r>
            <a:r>
              <a:rPr lang="sl-SI" b="1" dirty="0" smtClean="0"/>
              <a:t>opravila</a:t>
            </a:r>
            <a:r>
              <a:rPr lang="sl-SI" dirty="0" smtClean="0"/>
              <a:t>. Opravilo (</a:t>
            </a:r>
            <a:r>
              <a:rPr lang="sl-SI" dirty="0" err="1" smtClean="0"/>
              <a:t>task</a:t>
            </a:r>
            <a:r>
              <a:rPr lang="sl-SI" dirty="0" smtClean="0"/>
              <a:t>) je enota, ki vsebuje informacijo o tem kako (npr. v kakem časovnem intervalu) ali kdaj (ob kakšnem dogodku) naj se nek program izvede.</a:t>
            </a:r>
          </a:p>
          <a:p>
            <a:r>
              <a:rPr lang="sl-SI" b="1" dirty="0" smtClean="0"/>
              <a:t>Program</a:t>
            </a:r>
            <a:r>
              <a:rPr lang="sl-SI" dirty="0" smtClean="0"/>
              <a:t> je glavna enota programske kode. Je na nek način kot funkcija v klasičnih programskih jezikih, ki se kliče, ko je v ustreznem opravilu določen pogoj izpolnjen.</a:t>
            </a:r>
          </a:p>
          <a:p>
            <a:r>
              <a:rPr lang="sl-SI" dirty="0" smtClean="0"/>
              <a:t>Konfiguracija lahko vsebuje več virov. Ravno tako se lahko na istem viru izvaja več </a:t>
            </a:r>
            <a:r>
              <a:rPr lang="sl-SI" b="1" dirty="0" smtClean="0"/>
              <a:t>opravil</a:t>
            </a:r>
            <a:r>
              <a:rPr lang="sl-SI" dirty="0" smtClean="0"/>
              <a:t> (torej programov). Klasični krmilnik z eno procesorsko enoto si lahko v najosnovnejši obliki predstavljamo kot en vir, eno opravilo in en program (ki se kliče v fiksnem časovnem intervalu). Konfiguracija je torej najširša enota, ki opisuje krmilno aplikacijo.</a:t>
            </a:r>
            <a:endParaRPr lang="sl-SI" sz="1600"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1"/>
          <p:cNvSpPr txBox="1">
            <a:spLocks/>
          </p:cNvSpPr>
          <p:nvPr/>
        </p:nvSpPr>
        <p:spPr bwMode="auto">
          <a:xfrm>
            <a:off x="0" y="0"/>
            <a:ext cx="9144000" cy="512757"/>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rmAutofit/>
          </a:bodyPr>
          <a:lstStyle/>
          <a:p>
            <a:pPr lvl="0" algn="ctr" eaLnBrk="0" fontAlgn="auto" hangingPunct="0">
              <a:spcAft>
                <a:spcPts val="0"/>
              </a:spcAft>
              <a:defRPr/>
            </a:pPr>
            <a:r>
              <a:rPr kumimoji="0" lang="sl-SI" sz="2000" b="0" i="0" u="none" strike="noStrike" kern="0" cap="none" spc="0" normalizeH="0" baseline="0" noProof="0" dirty="0" smtClean="0">
                <a:ln>
                  <a:noFill/>
                </a:ln>
                <a:solidFill>
                  <a:schemeClr val="lt1"/>
                </a:solidFill>
                <a:effectLst>
                  <a:outerShdw blurRad="38100" dist="38100" dir="2700000" algn="tl">
                    <a:srgbClr val="000000"/>
                  </a:outerShdw>
                </a:effectLst>
                <a:uLnTx/>
                <a:uFillTx/>
                <a:latin typeface="+mn-lt"/>
                <a:ea typeface="+mn-ea"/>
                <a:cs typeface="+mn-cs"/>
              </a:rPr>
              <a:t>	</a:t>
            </a:r>
            <a:r>
              <a:rPr lang="sl-SI" sz="2000" b="1" kern="0" dirty="0" smtClean="0">
                <a:effectLst>
                  <a:outerShdw blurRad="38100" dist="38100" dir="2700000" algn="tl">
                    <a:srgbClr val="000000"/>
                  </a:outerShdw>
                </a:effectLst>
              </a:rPr>
              <a:t> PROGRAMIRANJE V AVTOMATIKI</a:t>
            </a:r>
            <a:endParaRPr kumimoji="0" lang="sl-SI" sz="2000" b="1" i="1"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sp>
        <p:nvSpPr>
          <p:cNvPr id="7" name="Naslov 1"/>
          <p:cNvSpPr txBox="1">
            <a:spLocks/>
          </p:cNvSpPr>
          <p:nvPr/>
        </p:nvSpPr>
        <p:spPr bwMode="auto">
          <a:xfrm>
            <a:off x="0" y="476672"/>
            <a:ext cx="4500562" cy="285728"/>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Autofit/>
          </a:bodyPr>
          <a:lstStyle/>
          <a:p>
            <a:r>
              <a:rPr lang="sl-SI" b="1" dirty="0" smtClean="0"/>
              <a:t>Programiranje PLK-ja</a:t>
            </a:r>
            <a:endParaRPr kumimoji="0" lang="sl-SI" b="1" i="0"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pic>
        <p:nvPicPr>
          <p:cNvPr id="8" name="Slika 0" descr="logo Word.png"/>
          <p:cNvPicPr>
            <a:picLocks noChangeAspect="1" noChangeArrowheads="1"/>
          </p:cNvPicPr>
          <p:nvPr/>
        </p:nvPicPr>
        <p:blipFill>
          <a:blip r:embed="rId3" cstate="print"/>
          <a:srcRect/>
          <a:stretch>
            <a:fillRect/>
          </a:stretch>
        </p:blipFill>
        <p:spPr bwMode="auto">
          <a:xfrm>
            <a:off x="0" y="0"/>
            <a:ext cx="2219325" cy="500063"/>
          </a:xfrm>
          <a:prstGeom prst="rect">
            <a:avLst/>
          </a:prstGeom>
          <a:noFill/>
          <a:ln w="9525">
            <a:noFill/>
            <a:miter lim="800000"/>
            <a:headEnd/>
            <a:tailEnd/>
          </a:ln>
        </p:spPr>
      </p:pic>
      <p:sp>
        <p:nvSpPr>
          <p:cNvPr id="11" name="Pravokotnik 10"/>
          <p:cNvSpPr/>
          <p:nvPr/>
        </p:nvSpPr>
        <p:spPr>
          <a:xfrm>
            <a:off x="107504" y="980728"/>
            <a:ext cx="8928992" cy="3970318"/>
          </a:xfrm>
          <a:prstGeom prst="rect">
            <a:avLst/>
          </a:prstGeom>
        </p:spPr>
        <p:txBody>
          <a:bodyPr wrap="square">
            <a:spAutoFit/>
          </a:bodyPr>
          <a:lstStyle/>
          <a:p>
            <a:r>
              <a:rPr lang="pl-PL" sz="2000" b="1" u="sng" dirty="0" smtClean="0"/>
              <a:t>Smernice za načrtovanje PLK sistema</a:t>
            </a:r>
          </a:p>
          <a:p>
            <a:endParaRPr lang="pl-PL" b="1" dirty="0" smtClean="0"/>
          </a:p>
          <a:p>
            <a:r>
              <a:rPr lang="pl-PL" b="1" dirty="0" smtClean="0"/>
              <a:t>Proces ali stroj razdelimo na samostojne enote </a:t>
            </a:r>
          </a:p>
          <a:p>
            <a:pPr marL="342900" indent="-342900">
              <a:buFont typeface="Wingdings" pitchFamily="2" charset="2"/>
              <a:buChar char="ü"/>
            </a:pPr>
            <a:r>
              <a:rPr lang="pl-PL" dirty="0" smtClean="0"/>
              <a:t>Proces ali stroj je potrebno razdeliti na enote, ki so neodvisne druga od druge</a:t>
            </a:r>
          </a:p>
          <a:p>
            <a:endParaRPr lang="sl-SI" dirty="0" smtClean="0"/>
          </a:p>
          <a:p>
            <a:endParaRPr lang="sl-SI" dirty="0" smtClean="0"/>
          </a:p>
          <a:p>
            <a:r>
              <a:rPr lang="sl-SI" b="1" dirty="0" smtClean="0"/>
              <a:t>Izdelava specifikacij delovanja posameznih enot</a:t>
            </a:r>
          </a:p>
          <a:p>
            <a:endParaRPr lang="pl-PL" dirty="0" smtClean="0"/>
          </a:p>
          <a:p>
            <a:pPr lvl="1"/>
            <a:r>
              <a:rPr lang="pl-PL" b="1" dirty="0" smtClean="0"/>
              <a:t>Potrebno je napisati opis delovanja za vsako enoto: </a:t>
            </a:r>
          </a:p>
          <a:p>
            <a:pPr marL="1257300" lvl="2" indent="-342900">
              <a:buFont typeface="Arial" pitchFamily="34" charset="0"/>
              <a:buChar char="•"/>
            </a:pPr>
            <a:r>
              <a:rPr lang="sl-SI" dirty="0" smtClean="0"/>
              <a:t>V/I točke </a:t>
            </a:r>
          </a:p>
          <a:p>
            <a:pPr marL="1257300" lvl="2" indent="-342900">
              <a:buFont typeface="Arial" pitchFamily="34" charset="0"/>
              <a:buChar char="•"/>
            </a:pPr>
            <a:r>
              <a:rPr lang="sl-SI" dirty="0" smtClean="0"/>
              <a:t>funkcionalni opis delovanja</a:t>
            </a:r>
          </a:p>
          <a:p>
            <a:pPr marL="1257300" lvl="2" indent="-342900">
              <a:buFont typeface="Arial" pitchFamily="34" charset="0"/>
              <a:buChar char="•"/>
            </a:pPr>
            <a:r>
              <a:rPr lang="sl-SI" dirty="0" smtClean="0"/>
              <a:t>dovoljena stanja za vsak izvršni člen </a:t>
            </a:r>
          </a:p>
          <a:p>
            <a:pPr marL="1257300" lvl="2" indent="-342900">
              <a:buFont typeface="Arial" pitchFamily="34" charset="0"/>
              <a:buChar char="•"/>
            </a:pPr>
            <a:r>
              <a:rPr lang="sl-SI" dirty="0" smtClean="0"/>
              <a:t>opis uporabniškega vmesnika</a:t>
            </a:r>
          </a:p>
          <a:p>
            <a:pPr marL="1257300" lvl="2" indent="-342900">
              <a:buFont typeface="Arial" pitchFamily="34" charset="0"/>
              <a:buChar char="•"/>
            </a:pPr>
            <a:r>
              <a:rPr lang="sl-SI" dirty="0" smtClean="0"/>
              <a:t>povezave z drugimi enotami</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1"/>
          <p:cNvSpPr txBox="1">
            <a:spLocks/>
          </p:cNvSpPr>
          <p:nvPr/>
        </p:nvSpPr>
        <p:spPr bwMode="auto">
          <a:xfrm>
            <a:off x="0" y="0"/>
            <a:ext cx="9144000" cy="512757"/>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rmAutofit/>
          </a:bodyPr>
          <a:lstStyle/>
          <a:p>
            <a:pPr lvl="0" algn="ctr" eaLnBrk="0" fontAlgn="auto" hangingPunct="0">
              <a:spcAft>
                <a:spcPts val="0"/>
              </a:spcAft>
              <a:defRPr/>
            </a:pPr>
            <a:r>
              <a:rPr kumimoji="0" lang="sl-SI" sz="2000" b="0" i="0" u="none" strike="noStrike" kern="0" cap="none" spc="0" normalizeH="0" baseline="0" noProof="0" dirty="0" smtClean="0">
                <a:ln>
                  <a:noFill/>
                </a:ln>
                <a:solidFill>
                  <a:schemeClr val="lt1"/>
                </a:solidFill>
                <a:effectLst>
                  <a:outerShdw blurRad="38100" dist="38100" dir="2700000" algn="tl">
                    <a:srgbClr val="000000"/>
                  </a:outerShdw>
                </a:effectLst>
                <a:uLnTx/>
                <a:uFillTx/>
                <a:latin typeface="+mn-lt"/>
                <a:ea typeface="+mn-ea"/>
                <a:cs typeface="+mn-cs"/>
              </a:rPr>
              <a:t>	</a:t>
            </a:r>
            <a:r>
              <a:rPr lang="sl-SI" sz="2000" b="1" kern="0" dirty="0" smtClean="0">
                <a:effectLst>
                  <a:outerShdw blurRad="38100" dist="38100" dir="2700000" algn="tl">
                    <a:srgbClr val="000000"/>
                  </a:outerShdw>
                </a:effectLst>
              </a:rPr>
              <a:t> PROGRAMIRANJE V AVTOMATIKI</a:t>
            </a:r>
            <a:endParaRPr kumimoji="0" lang="sl-SI" sz="2000" b="1" i="1"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sp>
        <p:nvSpPr>
          <p:cNvPr id="7" name="Naslov 1"/>
          <p:cNvSpPr txBox="1">
            <a:spLocks/>
          </p:cNvSpPr>
          <p:nvPr/>
        </p:nvSpPr>
        <p:spPr bwMode="auto">
          <a:xfrm>
            <a:off x="0" y="476672"/>
            <a:ext cx="4500562" cy="285728"/>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Autofit/>
          </a:bodyPr>
          <a:lstStyle/>
          <a:p>
            <a:r>
              <a:rPr lang="sl-SI" b="1" dirty="0" smtClean="0"/>
              <a:t>Programiranje PLK-ja</a:t>
            </a:r>
            <a:endParaRPr kumimoji="0" lang="sl-SI" b="1" i="0"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pic>
        <p:nvPicPr>
          <p:cNvPr id="8" name="Slika 0" descr="logo Word.png"/>
          <p:cNvPicPr>
            <a:picLocks noChangeAspect="1" noChangeArrowheads="1"/>
          </p:cNvPicPr>
          <p:nvPr/>
        </p:nvPicPr>
        <p:blipFill>
          <a:blip r:embed="rId3" cstate="print"/>
          <a:srcRect/>
          <a:stretch>
            <a:fillRect/>
          </a:stretch>
        </p:blipFill>
        <p:spPr bwMode="auto">
          <a:xfrm>
            <a:off x="0" y="0"/>
            <a:ext cx="2219325" cy="500063"/>
          </a:xfrm>
          <a:prstGeom prst="rect">
            <a:avLst/>
          </a:prstGeom>
          <a:noFill/>
          <a:ln w="9525">
            <a:noFill/>
            <a:miter lim="800000"/>
            <a:headEnd/>
            <a:tailEnd/>
          </a:ln>
        </p:spPr>
      </p:pic>
      <p:sp>
        <p:nvSpPr>
          <p:cNvPr id="11" name="Pravokotnik 10"/>
          <p:cNvSpPr/>
          <p:nvPr/>
        </p:nvSpPr>
        <p:spPr>
          <a:xfrm>
            <a:off x="107504" y="980728"/>
            <a:ext cx="8928992" cy="4278094"/>
          </a:xfrm>
          <a:prstGeom prst="rect">
            <a:avLst/>
          </a:prstGeom>
        </p:spPr>
        <p:txBody>
          <a:bodyPr wrap="square">
            <a:spAutoFit/>
          </a:bodyPr>
          <a:lstStyle/>
          <a:p>
            <a:r>
              <a:rPr lang="sl-SI" sz="2000" b="1" dirty="0" smtClean="0"/>
              <a:t>Načrtovanje ožičenja vezij</a:t>
            </a:r>
          </a:p>
          <a:p>
            <a:endParaRPr lang="sl-SI" b="1" dirty="0" smtClean="0"/>
          </a:p>
          <a:p>
            <a:pPr marL="342900" indent="-342900">
              <a:buFont typeface="Wingdings" pitchFamily="2" charset="2"/>
              <a:buChar char="ü"/>
            </a:pPr>
            <a:r>
              <a:rPr lang="sl-SI" dirty="0" smtClean="0"/>
              <a:t>Zaradi varnosti je potrebno načrtovati ožičenje, ki bo preprečevalo nastanek škode in zagotavljalo zanesljivo delovanje: </a:t>
            </a:r>
          </a:p>
          <a:p>
            <a:pPr marL="800100" lvl="1" indent="-342900">
              <a:buFont typeface="Arial" pitchFamily="34" charset="0"/>
              <a:buChar char="•"/>
            </a:pPr>
            <a:r>
              <a:rPr lang="sl-SI" dirty="0" smtClean="0"/>
              <a:t>ugotavljanje napačnih in nepričakovanih operacij izvršnih členov, ki so lahko tvegane</a:t>
            </a:r>
          </a:p>
          <a:p>
            <a:pPr marL="800100" lvl="1" indent="-342900">
              <a:buFont typeface="Arial" pitchFamily="34" charset="0"/>
              <a:buChar char="•"/>
            </a:pPr>
            <a:r>
              <a:rPr lang="sl-SI" dirty="0" smtClean="0"/>
              <a:t>ugotavljanje pogojev, ki bodo zagotavljale operacije, ki niso tvegane, ter določanje teh pogojev neodvisno od CPU-ja </a:t>
            </a:r>
          </a:p>
          <a:p>
            <a:pPr marL="800100" lvl="1" indent="-342900">
              <a:buFont typeface="Arial" pitchFamily="34" charset="0"/>
              <a:buChar char="•"/>
            </a:pPr>
            <a:r>
              <a:rPr lang="sl-SI" dirty="0" smtClean="0"/>
              <a:t>ugotavljanje kako CPU in V/I vplivata na proces med napajanjem in kako brez napajanja, ter kdaj se odkrijejo napake</a:t>
            </a:r>
          </a:p>
          <a:p>
            <a:pPr marL="800100" lvl="1" indent="-342900">
              <a:buFont typeface="Arial" pitchFamily="34" charset="0"/>
              <a:buChar char="•"/>
            </a:pPr>
            <a:r>
              <a:rPr lang="sl-SI" dirty="0" smtClean="0"/>
              <a:t>izdelava ročnega ali elektromehanskega varnostnega sistema, ki bo preprečil tvegano delovanje, neodvisno od CPU-ja </a:t>
            </a:r>
          </a:p>
          <a:p>
            <a:pPr marL="800100" lvl="1" indent="-342900">
              <a:buFont typeface="Arial" pitchFamily="34" charset="0"/>
              <a:buChar char="•"/>
            </a:pPr>
            <a:r>
              <a:rPr lang="sl-SI" dirty="0" smtClean="0"/>
              <a:t>zagotavljanje ustreznih informacij o stanju neodvisnih vezij CPU-ju, da bosta program in uporabniški vmesnik imela vse potrebne informacije </a:t>
            </a:r>
          </a:p>
          <a:p>
            <a:pPr marL="800100" lvl="1" indent="-342900">
              <a:buFont typeface="Arial" pitchFamily="34" charset="0"/>
              <a:buChar char="•"/>
            </a:pPr>
            <a:r>
              <a:rPr lang="sl-SI" dirty="0" smtClean="0"/>
              <a:t>zagotavljanje vseh drugih varnostnih pogojev za varno izvajanja procesa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1"/>
          <p:cNvSpPr txBox="1">
            <a:spLocks/>
          </p:cNvSpPr>
          <p:nvPr/>
        </p:nvSpPr>
        <p:spPr bwMode="auto">
          <a:xfrm>
            <a:off x="0" y="0"/>
            <a:ext cx="9144000" cy="512757"/>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rmAutofit/>
          </a:bodyPr>
          <a:lstStyle/>
          <a:p>
            <a:pPr lvl="0" algn="ctr" eaLnBrk="0" fontAlgn="auto" hangingPunct="0">
              <a:spcAft>
                <a:spcPts val="0"/>
              </a:spcAft>
              <a:defRPr/>
            </a:pPr>
            <a:r>
              <a:rPr kumimoji="0" lang="sl-SI" sz="2000" b="0" i="0" u="none" strike="noStrike" kern="0" cap="none" spc="0" normalizeH="0" baseline="0" noProof="0" dirty="0" smtClean="0">
                <a:ln>
                  <a:noFill/>
                </a:ln>
                <a:solidFill>
                  <a:schemeClr val="lt1"/>
                </a:solidFill>
                <a:effectLst>
                  <a:outerShdw blurRad="38100" dist="38100" dir="2700000" algn="tl">
                    <a:srgbClr val="000000"/>
                  </a:outerShdw>
                </a:effectLst>
                <a:uLnTx/>
                <a:uFillTx/>
                <a:latin typeface="+mn-lt"/>
                <a:ea typeface="+mn-ea"/>
                <a:cs typeface="+mn-cs"/>
              </a:rPr>
              <a:t>	</a:t>
            </a:r>
            <a:r>
              <a:rPr lang="sl-SI" sz="2000" b="1" kern="0" dirty="0" smtClean="0">
                <a:effectLst>
                  <a:outerShdw blurRad="38100" dist="38100" dir="2700000" algn="tl">
                    <a:srgbClr val="000000"/>
                  </a:outerShdw>
                </a:effectLst>
              </a:rPr>
              <a:t> PROGRAMIRANJE V AVTOMATIKI</a:t>
            </a:r>
            <a:endParaRPr kumimoji="0" lang="sl-SI" sz="2000" b="1" i="1"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sp>
        <p:nvSpPr>
          <p:cNvPr id="7" name="Naslov 1"/>
          <p:cNvSpPr txBox="1">
            <a:spLocks/>
          </p:cNvSpPr>
          <p:nvPr/>
        </p:nvSpPr>
        <p:spPr bwMode="auto">
          <a:xfrm>
            <a:off x="0" y="476672"/>
            <a:ext cx="4500562" cy="285728"/>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Autofit/>
          </a:bodyPr>
          <a:lstStyle/>
          <a:p>
            <a:r>
              <a:rPr lang="sl-SI" b="1" dirty="0" smtClean="0"/>
              <a:t>Programiranje PLK-ja</a:t>
            </a:r>
            <a:endParaRPr kumimoji="0" lang="sl-SI" b="1" i="0"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pic>
        <p:nvPicPr>
          <p:cNvPr id="8" name="Slika 0" descr="logo Word.png"/>
          <p:cNvPicPr>
            <a:picLocks noChangeAspect="1" noChangeArrowheads="1"/>
          </p:cNvPicPr>
          <p:nvPr/>
        </p:nvPicPr>
        <p:blipFill>
          <a:blip r:embed="rId3" cstate="print"/>
          <a:srcRect/>
          <a:stretch>
            <a:fillRect/>
          </a:stretch>
        </p:blipFill>
        <p:spPr bwMode="auto">
          <a:xfrm>
            <a:off x="0" y="0"/>
            <a:ext cx="2219325" cy="500063"/>
          </a:xfrm>
          <a:prstGeom prst="rect">
            <a:avLst/>
          </a:prstGeom>
          <a:noFill/>
          <a:ln w="9525">
            <a:noFill/>
            <a:miter lim="800000"/>
            <a:headEnd/>
            <a:tailEnd/>
          </a:ln>
        </p:spPr>
      </p:pic>
      <p:sp>
        <p:nvSpPr>
          <p:cNvPr id="6" name="Pravokotnik 5"/>
          <p:cNvSpPr/>
          <p:nvPr/>
        </p:nvSpPr>
        <p:spPr>
          <a:xfrm>
            <a:off x="107504" y="1114286"/>
            <a:ext cx="8928992" cy="4893647"/>
          </a:xfrm>
          <a:prstGeom prst="rect">
            <a:avLst/>
          </a:prstGeom>
        </p:spPr>
        <p:txBody>
          <a:bodyPr wrap="square">
            <a:spAutoFit/>
          </a:bodyPr>
          <a:lstStyle/>
          <a:p>
            <a:r>
              <a:rPr lang="sl-SI" sz="2000" b="1" dirty="0" smtClean="0"/>
              <a:t>Specifikacija operaterskih postaj</a:t>
            </a:r>
          </a:p>
          <a:p>
            <a:pPr marL="342900" indent="-342900">
              <a:buFont typeface="Wingdings" pitchFamily="2" charset="2"/>
              <a:buChar char="ü"/>
            </a:pPr>
            <a:r>
              <a:rPr lang="sl-SI" dirty="0" smtClean="0"/>
              <a:t>Glede na zahteve specifikacije delovanja: </a:t>
            </a:r>
          </a:p>
          <a:p>
            <a:pPr marL="800100" lvl="1" indent="-342900">
              <a:buFont typeface="Arial" pitchFamily="34" charset="0"/>
              <a:buChar char="•"/>
            </a:pPr>
            <a:r>
              <a:rPr lang="pl-PL" dirty="0" smtClean="0"/>
              <a:t>pregled lokacij vsake operaterske postaje glede na proces ali stroj </a:t>
            </a:r>
          </a:p>
          <a:p>
            <a:pPr marL="800100" lvl="1" indent="-342900">
              <a:buFont typeface="Arial" pitchFamily="34" charset="0"/>
              <a:buChar char="•"/>
            </a:pPr>
            <a:r>
              <a:rPr lang="sl-SI" dirty="0" smtClean="0"/>
              <a:t>fizična razporeditev naprav (indikatorji, stikala, lučke, ...) operaterske postaje </a:t>
            </a:r>
          </a:p>
          <a:p>
            <a:pPr marL="800100" lvl="1" indent="-342900">
              <a:buFont typeface="Arial" pitchFamily="34" charset="0"/>
              <a:buChar char="•"/>
            </a:pPr>
            <a:r>
              <a:rPr lang="sl-SI" dirty="0" smtClean="0"/>
              <a:t>električni načrti s povezanimi V/I CPU-ja ali razširitvenega modula</a:t>
            </a:r>
          </a:p>
          <a:p>
            <a:endParaRPr lang="sl-SI" dirty="0" smtClean="0"/>
          </a:p>
          <a:p>
            <a:r>
              <a:rPr lang="sl-SI" sz="2000" b="1" dirty="0" smtClean="0"/>
              <a:t>Izdelava načrta PLK konfiguracije </a:t>
            </a:r>
          </a:p>
          <a:p>
            <a:pPr marL="342900" indent="-342900">
              <a:buFont typeface="Wingdings" pitchFamily="2" charset="2"/>
              <a:buChar char="ü"/>
            </a:pPr>
            <a:r>
              <a:rPr lang="sl-SI" dirty="0" smtClean="0"/>
              <a:t>Glede na zahteve specifikacije delovanja: </a:t>
            </a:r>
          </a:p>
          <a:p>
            <a:pPr marL="800100" lvl="1" indent="-342900">
              <a:buFont typeface="Arial" pitchFamily="34" charset="0"/>
              <a:buChar char="•"/>
            </a:pPr>
            <a:r>
              <a:rPr lang="pl-PL" dirty="0" smtClean="0"/>
              <a:t>pregled lokacija CPU modula glede na proces ili stroj </a:t>
            </a:r>
          </a:p>
          <a:p>
            <a:pPr marL="800100" lvl="1" indent="-342900">
              <a:buFont typeface="Arial" pitchFamily="34" charset="0"/>
              <a:buChar char="•"/>
            </a:pPr>
            <a:r>
              <a:rPr lang="sl-SI" dirty="0" smtClean="0"/>
              <a:t>fizična razporeditev CPU modula in razširitvenega modula (vključno z omarami in ostalimi napravami) </a:t>
            </a:r>
          </a:p>
          <a:p>
            <a:pPr marL="800100" lvl="1" indent="-342900">
              <a:buFont typeface="Arial" pitchFamily="34" charset="0"/>
              <a:buChar char="•"/>
            </a:pPr>
            <a:r>
              <a:rPr lang="sl-SI" dirty="0" smtClean="0"/>
              <a:t>Električni načrti za vsak CPU modul in razširitveni modul (vključno z modelom naprave, komunikacijskim naslovom in V/I naslovi) </a:t>
            </a:r>
          </a:p>
          <a:p>
            <a:pPr marL="800100" lvl="1" indent="-342900">
              <a:buFont typeface="Arial" pitchFamily="34" charset="0"/>
              <a:buChar char="•"/>
            </a:pPr>
            <a:endParaRPr lang="sl-SI" dirty="0" smtClean="0"/>
          </a:p>
          <a:p>
            <a:r>
              <a:rPr lang="sl-SI" sz="2000" b="1" dirty="0" smtClean="0"/>
              <a:t>Izdelava seznama simbolnih </a:t>
            </a:r>
            <a:r>
              <a:rPr lang="pt-BR" sz="2000" b="1" dirty="0" smtClean="0"/>
              <a:t>imen </a:t>
            </a:r>
            <a:r>
              <a:rPr lang="sl-SI" sz="2000" b="1" dirty="0" smtClean="0"/>
              <a:t>signalov</a:t>
            </a:r>
            <a:endParaRPr lang="pt-BR" sz="2000" b="1" dirty="0" smtClean="0"/>
          </a:p>
          <a:p>
            <a:pPr marL="342900" indent="-342900">
              <a:buFont typeface="Wingdings" pitchFamily="2" charset="2"/>
              <a:buChar char="ü"/>
            </a:pPr>
            <a:r>
              <a:rPr lang="sl-SI" dirty="0" smtClean="0"/>
              <a:t>Izdelava seznama simbolnih imena za vse absolutne naslove vseh signalov (V/I signali ter ostali elementi programa)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1"/>
          <p:cNvSpPr txBox="1">
            <a:spLocks/>
          </p:cNvSpPr>
          <p:nvPr/>
        </p:nvSpPr>
        <p:spPr bwMode="auto">
          <a:xfrm>
            <a:off x="0" y="0"/>
            <a:ext cx="9144000" cy="512757"/>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rmAutofit/>
          </a:bodyPr>
          <a:lstStyle/>
          <a:p>
            <a:pPr lvl="0" algn="ctr" eaLnBrk="0" fontAlgn="auto" hangingPunct="0">
              <a:spcAft>
                <a:spcPts val="0"/>
              </a:spcAft>
              <a:defRPr/>
            </a:pPr>
            <a:r>
              <a:rPr kumimoji="0" lang="sl-SI" sz="2000" b="0" i="0" u="none" strike="noStrike" kern="0" cap="none" spc="0" normalizeH="0" baseline="0" noProof="0" dirty="0" smtClean="0">
                <a:ln>
                  <a:noFill/>
                </a:ln>
                <a:solidFill>
                  <a:schemeClr val="lt1"/>
                </a:solidFill>
                <a:effectLst>
                  <a:outerShdw blurRad="38100" dist="38100" dir="2700000" algn="tl">
                    <a:srgbClr val="000000"/>
                  </a:outerShdw>
                </a:effectLst>
                <a:uLnTx/>
                <a:uFillTx/>
                <a:latin typeface="+mn-lt"/>
                <a:ea typeface="+mn-ea"/>
                <a:cs typeface="+mn-cs"/>
              </a:rPr>
              <a:t>	</a:t>
            </a:r>
            <a:r>
              <a:rPr lang="sl-SI" sz="2000" b="1" kern="0" dirty="0" smtClean="0">
                <a:effectLst>
                  <a:outerShdw blurRad="38100" dist="38100" dir="2700000" algn="tl">
                    <a:srgbClr val="000000"/>
                  </a:outerShdw>
                </a:effectLst>
              </a:rPr>
              <a:t> PROGRAMIRANJE V AVTOMATIKI</a:t>
            </a:r>
            <a:endParaRPr kumimoji="0" lang="sl-SI" sz="2000" b="1" i="1"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sp>
        <p:nvSpPr>
          <p:cNvPr id="7" name="Naslov 1"/>
          <p:cNvSpPr txBox="1">
            <a:spLocks/>
          </p:cNvSpPr>
          <p:nvPr/>
        </p:nvSpPr>
        <p:spPr bwMode="auto">
          <a:xfrm>
            <a:off x="0" y="476672"/>
            <a:ext cx="4500562" cy="285728"/>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Autofit/>
          </a:bodyPr>
          <a:lstStyle/>
          <a:p>
            <a:pPr lvl="0" eaLnBrk="0" fontAlgn="auto" hangingPunct="0">
              <a:spcAft>
                <a:spcPts val="0"/>
              </a:spcAft>
              <a:defRPr/>
            </a:pPr>
            <a:r>
              <a:rPr lang="sl-SI" b="1" dirty="0" smtClean="0"/>
              <a:t>Arhitektura mikroprocesorjev</a:t>
            </a:r>
            <a:endParaRPr kumimoji="0" lang="sl-SI" b="1" i="0"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pic>
        <p:nvPicPr>
          <p:cNvPr id="8" name="Slika 0" descr="logo Word.png"/>
          <p:cNvPicPr>
            <a:picLocks noChangeAspect="1" noChangeArrowheads="1"/>
          </p:cNvPicPr>
          <p:nvPr/>
        </p:nvPicPr>
        <p:blipFill>
          <a:blip r:embed="rId3" cstate="print"/>
          <a:srcRect/>
          <a:stretch>
            <a:fillRect/>
          </a:stretch>
        </p:blipFill>
        <p:spPr bwMode="auto">
          <a:xfrm>
            <a:off x="0" y="0"/>
            <a:ext cx="2219325" cy="500063"/>
          </a:xfrm>
          <a:prstGeom prst="rect">
            <a:avLst/>
          </a:prstGeom>
          <a:noFill/>
          <a:ln w="9525">
            <a:noFill/>
            <a:miter lim="800000"/>
            <a:headEnd/>
            <a:tailEnd/>
          </a:ln>
        </p:spPr>
      </p:pic>
      <p:sp>
        <p:nvSpPr>
          <p:cNvPr id="9" name="Pravokotnik 8"/>
          <p:cNvSpPr/>
          <p:nvPr/>
        </p:nvSpPr>
        <p:spPr>
          <a:xfrm>
            <a:off x="179512" y="980728"/>
            <a:ext cx="8784976" cy="1200329"/>
          </a:xfrm>
          <a:prstGeom prst="rect">
            <a:avLst/>
          </a:prstGeom>
        </p:spPr>
        <p:txBody>
          <a:bodyPr wrap="square">
            <a:spAutoFit/>
          </a:bodyPr>
          <a:lstStyle/>
          <a:p>
            <a:r>
              <a:rPr lang="sl-SI" b="1" dirty="0" smtClean="0"/>
              <a:t>Model mikroprocesorja</a:t>
            </a:r>
          </a:p>
          <a:p>
            <a:pPr marL="457200" indent="-457200">
              <a:buFont typeface="Arial" pitchFamily="34" charset="0"/>
              <a:buChar char="•"/>
            </a:pPr>
            <a:r>
              <a:rPr lang="sl-SI" dirty="0" smtClean="0"/>
              <a:t>Krmilna enota</a:t>
            </a:r>
          </a:p>
          <a:p>
            <a:pPr marL="457200" indent="-457200">
              <a:buFont typeface="Arial" pitchFamily="34" charset="0"/>
              <a:buChar char="•"/>
            </a:pPr>
            <a:r>
              <a:rPr lang="sl-SI" dirty="0" smtClean="0"/>
              <a:t>Aritmetično/logična enota (ALE)</a:t>
            </a:r>
          </a:p>
          <a:p>
            <a:pPr marL="457200" indent="-457200">
              <a:buFont typeface="Arial" pitchFamily="34" charset="0"/>
              <a:buChar char="•"/>
            </a:pPr>
            <a:r>
              <a:rPr lang="sl-SI" dirty="0" smtClean="0"/>
              <a:t>Registri</a:t>
            </a:r>
            <a:endParaRPr lang="sl-SI" dirty="0"/>
          </a:p>
        </p:txBody>
      </p:sp>
      <p:sp>
        <p:nvSpPr>
          <p:cNvPr id="10" name="Pravokotnik 9"/>
          <p:cNvSpPr/>
          <p:nvPr/>
        </p:nvSpPr>
        <p:spPr>
          <a:xfrm>
            <a:off x="179512" y="2492896"/>
            <a:ext cx="8712968" cy="2862322"/>
          </a:xfrm>
          <a:prstGeom prst="rect">
            <a:avLst/>
          </a:prstGeom>
        </p:spPr>
        <p:txBody>
          <a:bodyPr wrap="square">
            <a:spAutoFit/>
          </a:bodyPr>
          <a:lstStyle/>
          <a:p>
            <a:r>
              <a:rPr lang="sl-SI" b="1" dirty="0" smtClean="0"/>
              <a:t>Krmilna enota</a:t>
            </a:r>
          </a:p>
          <a:p>
            <a:pPr marL="457200" indent="-457200">
              <a:buFont typeface="Arial" pitchFamily="34" charset="0"/>
              <a:buChar char="•"/>
            </a:pPr>
            <a:r>
              <a:rPr lang="sl-SI" dirty="0" smtClean="0"/>
              <a:t>Najpomembnejši del mikroprocesorja</a:t>
            </a:r>
          </a:p>
          <a:p>
            <a:pPr marL="457200" indent="-457200">
              <a:buFont typeface="Arial" pitchFamily="34" charset="0"/>
              <a:buChar char="•"/>
            </a:pPr>
            <a:r>
              <a:rPr lang="pl-PL" dirty="0" smtClean="0"/>
              <a:t>Sinhrono vezje, ki deluje po taktu ure</a:t>
            </a:r>
          </a:p>
          <a:p>
            <a:pPr marL="457200" indent="-457200">
              <a:buFont typeface="Arial" pitchFamily="34" charset="0"/>
              <a:buChar char="•"/>
            </a:pPr>
            <a:r>
              <a:rPr lang="sl-SI" dirty="0" smtClean="0"/>
              <a:t>Sestavljena iz:</a:t>
            </a:r>
          </a:p>
          <a:p>
            <a:pPr lvl="2" indent="-457200">
              <a:buFont typeface="Wingdings" pitchFamily="2" charset="2"/>
              <a:buChar char="ü"/>
            </a:pPr>
            <a:r>
              <a:rPr lang="sl-SI" dirty="0" smtClean="0"/>
              <a:t>jedra krmilne enote: usklajuje delovanje mikroprocesorja</a:t>
            </a:r>
          </a:p>
          <a:p>
            <a:pPr lvl="2" indent="-457200">
              <a:buFont typeface="Wingdings" pitchFamily="2" charset="2"/>
              <a:buChar char="ü"/>
            </a:pPr>
            <a:r>
              <a:rPr lang="sl-SI" dirty="0" smtClean="0"/>
              <a:t>ukaznega registra: sprejme naslednji ukaz, ki ga mora mikroprocesor izvesti</a:t>
            </a:r>
          </a:p>
          <a:p>
            <a:pPr lvl="2" indent="-457200">
              <a:buFont typeface="Wingdings" pitchFamily="2" charset="2"/>
              <a:buChar char="ü"/>
            </a:pPr>
            <a:r>
              <a:rPr lang="sl-SI" dirty="0" smtClean="0"/>
              <a:t>ukaznega dekodirnika: dekodira ukaz in generira </a:t>
            </a:r>
            <a:r>
              <a:rPr lang="pl-PL" dirty="0" smtClean="0"/>
              <a:t>krmilne signale za njegovo izvedbo</a:t>
            </a:r>
          </a:p>
          <a:p>
            <a:pPr lvl="2" indent="-457200">
              <a:buFont typeface="Wingdings" pitchFamily="2" charset="2"/>
              <a:buChar char="ü"/>
            </a:pPr>
            <a:r>
              <a:rPr lang="sl-SI" dirty="0" smtClean="0"/>
              <a:t>programskega števca: določa naslov naslednjega ukaza, ki se mora izvesti</a:t>
            </a:r>
            <a:endParaRPr lang="sl-SI"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1"/>
          <p:cNvSpPr txBox="1">
            <a:spLocks/>
          </p:cNvSpPr>
          <p:nvPr/>
        </p:nvSpPr>
        <p:spPr bwMode="auto">
          <a:xfrm>
            <a:off x="0" y="0"/>
            <a:ext cx="9144000" cy="512757"/>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rmAutofit/>
          </a:bodyPr>
          <a:lstStyle/>
          <a:p>
            <a:pPr lvl="0" algn="ctr" eaLnBrk="0" fontAlgn="auto" hangingPunct="0">
              <a:spcAft>
                <a:spcPts val="0"/>
              </a:spcAft>
              <a:defRPr/>
            </a:pPr>
            <a:r>
              <a:rPr kumimoji="0" lang="sl-SI" sz="2000" b="0" i="0" u="none" strike="noStrike" kern="0" cap="none" spc="0" normalizeH="0" baseline="0" noProof="0" dirty="0" smtClean="0">
                <a:ln>
                  <a:noFill/>
                </a:ln>
                <a:solidFill>
                  <a:schemeClr val="lt1"/>
                </a:solidFill>
                <a:effectLst>
                  <a:outerShdw blurRad="38100" dist="38100" dir="2700000" algn="tl">
                    <a:srgbClr val="000000"/>
                  </a:outerShdw>
                </a:effectLst>
                <a:uLnTx/>
                <a:uFillTx/>
                <a:latin typeface="+mn-lt"/>
                <a:ea typeface="+mn-ea"/>
                <a:cs typeface="+mn-cs"/>
              </a:rPr>
              <a:t>	</a:t>
            </a:r>
            <a:r>
              <a:rPr lang="sl-SI" sz="2000" b="1" kern="0" dirty="0" smtClean="0">
                <a:effectLst>
                  <a:outerShdw blurRad="38100" dist="38100" dir="2700000" algn="tl">
                    <a:srgbClr val="000000"/>
                  </a:outerShdw>
                </a:effectLst>
              </a:rPr>
              <a:t> PROGRAMIRANJE V AVTOMATIKI</a:t>
            </a:r>
            <a:endParaRPr kumimoji="0" lang="sl-SI" sz="2000" b="1" i="1"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sp>
        <p:nvSpPr>
          <p:cNvPr id="7" name="Naslov 1"/>
          <p:cNvSpPr txBox="1">
            <a:spLocks/>
          </p:cNvSpPr>
          <p:nvPr/>
        </p:nvSpPr>
        <p:spPr bwMode="auto">
          <a:xfrm>
            <a:off x="0" y="476672"/>
            <a:ext cx="4500562" cy="285728"/>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Autofit/>
          </a:bodyPr>
          <a:lstStyle/>
          <a:p>
            <a:pPr lvl="0" eaLnBrk="0" fontAlgn="auto" hangingPunct="0">
              <a:spcAft>
                <a:spcPts val="0"/>
              </a:spcAft>
              <a:defRPr/>
            </a:pPr>
            <a:r>
              <a:rPr lang="sl-SI" b="1" dirty="0" smtClean="0"/>
              <a:t>Arhitektura mikroprocesorjev</a:t>
            </a:r>
            <a:endParaRPr kumimoji="0" lang="sl-SI" b="1" i="0"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pic>
        <p:nvPicPr>
          <p:cNvPr id="8" name="Slika 0" descr="logo Word.png"/>
          <p:cNvPicPr>
            <a:picLocks noChangeAspect="1" noChangeArrowheads="1"/>
          </p:cNvPicPr>
          <p:nvPr/>
        </p:nvPicPr>
        <p:blipFill>
          <a:blip r:embed="rId3" cstate="print"/>
          <a:srcRect/>
          <a:stretch>
            <a:fillRect/>
          </a:stretch>
        </p:blipFill>
        <p:spPr bwMode="auto">
          <a:xfrm>
            <a:off x="0" y="0"/>
            <a:ext cx="2219325" cy="500063"/>
          </a:xfrm>
          <a:prstGeom prst="rect">
            <a:avLst/>
          </a:prstGeom>
          <a:noFill/>
          <a:ln w="9525">
            <a:noFill/>
            <a:miter lim="800000"/>
            <a:headEnd/>
            <a:tailEnd/>
          </a:ln>
        </p:spPr>
      </p:pic>
      <p:sp>
        <p:nvSpPr>
          <p:cNvPr id="11" name="Pravokotnik 10"/>
          <p:cNvSpPr/>
          <p:nvPr/>
        </p:nvSpPr>
        <p:spPr>
          <a:xfrm>
            <a:off x="179512" y="1124744"/>
            <a:ext cx="8712968" cy="1754326"/>
          </a:xfrm>
          <a:prstGeom prst="rect">
            <a:avLst/>
          </a:prstGeom>
        </p:spPr>
        <p:txBody>
          <a:bodyPr wrap="square">
            <a:spAutoFit/>
          </a:bodyPr>
          <a:lstStyle/>
          <a:p>
            <a:r>
              <a:rPr lang="sl-SI" b="1" dirty="0" smtClean="0"/>
              <a:t>Aritmetično/logična enota (ALE)</a:t>
            </a:r>
          </a:p>
          <a:p>
            <a:pPr marL="457200" indent="-457200">
              <a:buFont typeface="Arial" pitchFamily="34" charset="0"/>
              <a:buChar char="•"/>
            </a:pPr>
            <a:r>
              <a:rPr lang="sl-SI" dirty="0" smtClean="0"/>
              <a:t>Izvajanje operacij nad operandi mikroprocesorja (matematične in logične operacije)</a:t>
            </a:r>
          </a:p>
          <a:p>
            <a:pPr marL="457200" indent="-457200">
              <a:buFont typeface="Arial" pitchFamily="34" charset="0"/>
              <a:buChar char="•"/>
            </a:pPr>
            <a:r>
              <a:rPr lang="pl-PL" dirty="0" smtClean="0"/>
              <a:t>Sodobnejši mikroprocesorji imajo več ALE (za </a:t>
            </a:r>
            <a:r>
              <a:rPr lang="it-IT" dirty="0" smtClean="0"/>
              <a:t>cela in </a:t>
            </a:r>
            <a:r>
              <a:rPr lang="it-IT" dirty="0" err="1" smtClean="0"/>
              <a:t>realna</a:t>
            </a:r>
            <a:r>
              <a:rPr lang="it-IT" dirty="0" smtClean="0"/>
              <a:t> </a:t>
            </a:r>
            <a:r>
              <a:rPr lang="it-IT" dirty="0" err="1" smtClean="0"/>
              <a:t>števila</a:t>
            </a:r>
            <a:r>
              <a:rPr lang="it-IT" dirty="0" smtClean="0"/>
              <a:t>) in </a:t>
            </a:r>
            <a:r>
              <a:rPr lang="it-IT" dirty="0" err="1" smtClean="0"/>
              <a:t>podpirajo</a:t>
            </a:r>
            <a:r>
              <a:rPr lang="it-IT" dirty="0" smtClean="0"/>
              <a:t> </a:t>
            </a:r>
            <a:r>
              <a:rPr lang="it-IT" dirty="0" err="1" smtClean="0"/>
              <a:t>kompleksnejše</a:t>
            </a:r>
            <a:r>
              <a:rPr lang="sl-SI" dirty="0" smtClean="0"/>
              <a:t> operacije (sin, log, …)</a:t>
            </a:r>
          </a:p>
          <a:p>
            <a:pPr marL="457200" indent="-457200">
              <a:buFont typeface="Arial" pitchFamily="34" charset="0"/>
              <a:buChar char="•"/>
            </a:pPr>
            <a:r>
              <a:rPr lang="sl-SI" dirty="0" smtClean="0"/>
              <a:t>Izvedena kot čisto preklopno vezje</a:t>
            </a:r>
            <a:endParaRPr lang="sl-SI" dirty="0"/>
          </a:p>
        </p:txBody>
      </p:sp>
      <p:sp>
        <p:nvSpPr>
          <p:cNvPr id="12" name="Pravokotnik 11"/>
          <p:cNvSpPr/>
          <p:nvPr/>
        </p:nvSpPr>
        <p:spPr>
          <a:xfrm>
            <a:off x="179512" y="3501008"/>
            <a:ext cx="8712968" cy="1754326"/>
          </a:xfrm>
          <a:prstGeom prst="rect">
            <a:avLst/>
          </a:prstGeom>
        </p:spPr>
        <p:txBody>
          <a:bodyPr wrap="square">
            <a:spAutoFit/>
          </a:bodyPr>
          <a:lstStyle/>
          <a:p>
            <a:r>
              <a:rPr lang="sl-SI" b="1" dirty="0" smtClean="0"/>
              <a:t>Registri</a:t>
            </a:r>
          </a:p>
          <a:p>
            <a:pPr marL="457200" indent="-457200">
              <a:buFont typeface="Arial" pitchFamily="34" charset="0"/>
              <a:buChar char="•"/>
            </a:pPr>
            <a:r>
              <a:rPr lang="pl-PL" dirty="0" smtClean="0"/>
              <a:t>Hitre pomnilniške celice znotraj mikroprocesorja</a:t>
            </a:r>
          </a:p>
          <a:p>
            <a:pPr marL="457200" indent="-457200">
              <a:buFont typeface="Arial" pitchFamily="34" charset="0"/>
              <a:buChar char="•"/>
            </a:pPr>
            <a:r>
              <a:rPr lang="sl-SI" dirty="0" smtClean="0"/>
              <a:t>Osnovne skupine:</a:t>
            </a:r>
          </a:p>
          <a:p>
            <a:pPr marL="914400" lvl="1" indent="-457200">
              <a:buFont typeface="Wingdings" pitchFamily="2" charset="2"/>
              <a:buChar char="ü"/>
            </a:pPr>
            <a:r>
              <a:rPr lang="it-IT" dirty="0" err="1" smtClean="0"/>
              <a:t>Podatkovni</a:t>
            </a:r>
            <a:r>
              <a:rPr lang="it-IT" dirty="0" smtClean="0"/>
              <a:t> registri: operandi </a:t>
            </a:r>
            <a:r>
              <a:rPr lang="it-IT" dirty="0" err="1" smtClean="0"/>
              <a:t>pri</a:t>
            </a:r>
            <a:r>
              <a:rPr lang="it-IT" dirty="0" smtClean="0"/>
              <a:t> </a:t>
            </a:r>
            <a:r>
              <a:rPr lang="it-IT" dirty="0" err="1" smtClean="0"/>
              <a:t>ukazih</a:t>
            </a:r>
            <a:r>
              <a:rPr lang="it-IT" dirty="0" smtClean="0"/>
              <a:t>, </a:t>
            </a:r>
            <a:r>
              <a:rPr lang="it-IT" dirty="0" err="1" smtClean="0"/>
              <a:t>shramba</a:t>
            </a:r>
            <a:endParaRPr lang="it-IT" dirty="0" smtClean="0"/>
          </a:p>
          <a:p>
            <a:pPr marL="914400" lvl="1" indent="-457200">
              <a:buFont typeface="Wingdings" pitchFamily="2" charset="2"/>
              <a:buChar char="ü"/>
            </a:pPr>
            <a:r>
              <a:rPr lang="sl-SI" dirty="0" smtClean="0"/>
              <a:t>Naslovni registri: določajo operande v pomnilniku</a:t>
            </a:r>
          </a:p>
          <a:p>
            <a:pPr marL="914400" lvl="1" indent="-457200">
              <a:buFont typeface="Wingdings" pitchFamily="2" charset="2"/>
              <a:buChar char="ü"/>
            </a:pPr>
            <a:r>
              <a:rPr lang="sl-SI" dirty="0" smtClean="0"/>
              <a:t>Posebni registri: PC, UR, ...</a:t>
            </a:r>
            <a:endParaRPr lang="sl-SI"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1"/>
          <p:cNvSpPr txBox="1">
            <a:spLocks/>
          </p:cNvSpPr>
          <p:nvPr/>
        </p:nvSpPr>
        <p:spPr bwMode="auto">
          <a:xfrm>
            <a:off x="0" y="0"/>
            <a:ext cx="9144000" cy="512757"/>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rmAutofit/>
          </a:bodyPr>
          <a:lstStyle/>
          <a:p>
            <a:pPr lvl="0" algn="ctr" eaLnBrk="0" fontAlgn="auto" hangingPunct="0">
              <a:spcAft>
                <a:spcPts val="0"/>
              </a:spcAft>
              <a:defRPr/>
            </a:pPr>
            <a:r>
              <a:rPr kumimoji="0" lang="sl-SI" sz="2000" b="0" i="0" u="none" strike="noStrike" kern="0" cap="none" spc="0" normalizeH="0" baseline="0" noProof="0" dirty="0" smtClean="0">
                <a:ln>
                  <a:noFill/>
                </a:ln>
                <a:solidFill>
                  <a:schemeClr val="lt1"/>
                </a:solidFill>
                <a:effectLst>
                  <a:outerShdw blurRad="38100" dist="38100" dir="2700000" algn="tl">
                    <a:srgbClr val="000000"/>
                  </a:outerShdw>
                </a:effectLst>
                <a:uLnTx/>
                <a:uFillTx/>
                <a:latin typeface="+mn-lt"/>
                <a:ea typeface="+mn-ea"/>
                <a:cs typeface="+mn-cs"/>
              </a:rPr>
              <a:t>	</a:t>
            </a:r>
            <a:r>
              <a:rPr lang="sl-SI" sz="2000" b="1" kern="0" dirty="0" smtClean="0">
                <a:effectLst>
                  <a:outerShdw blurRad="38100" dist="38100" dir="2700000" algn="tl">
                    <a:srgbClr val="000000"/>
                  </a:outerShdw>
                </a:effectLst>
              </a:rPr>
              <a:t> PROGRAMIRANJE V AVTOMATIKI</a:t>
            </a:r>
            <a:endParaRPr kumimoji="0" lang="sl-SI" sz="2000" b="1" i="1"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sp>
        <p:nvSpPr>
          <p:cNvPr id="7" name="Naslov 1"/>
          <p:cNvSpPr txBox="1">
            <a:spLocks/>
          </p:cNvSpPr>
          <p:nvPr/>
        </p:nvSpPr>
        <p:spPr bwMode="auto">
          <a:xfrm>
            <a:off x="0" y="476672"/>
            <a:ext cx="4500562" cy="285728"/>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Autofit/>
          </a:bodyPr>
          <a:lstStyle/>
          <a:p>
            <a:pPr lvl="0" eaLnBrk="0" fontAlgn="auto" hangingPunct="0">
              <a:spcAft>
                <a:spcPts val="0"/>
              </a:spcAft>
              <a:defRPr/>
            </a:pPr>
            <a:r>
              <a:rPr lang="sl-SI" b="1" dirty="0" smtClean="0"/>
              <a:t>Faze delovanja mikroprocesorja</a:t>
            </a:r>
            <a:endParaRPr kumimoji="0" lang="sl-SI" b="1" i="0"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pic>
        <p:nvPicPr>
          <p:cNvPr id="8" name="Slika 0" descr="logo Word.png"/>
          <p:cNvPicPr>
            <a:picLocks noChangeAspect="1" noChangeArrowheads="1"/>
          </p:cNvPicPr>
          <p:nvPr/>
        </p:nvPicPr>
        <p:blipFill>
          <a:blip r:embed="rId3" cstate="print"/>
          <a:srcRect/>
          <a:stretch>
            <a:fillRect/>
          </a:stretch>
        </p:blipFill>
        <p:spPr bwMode="auto">
          <a:xfrm>
            <a:off x="0" y="0"/>
            <a:ext cx="2219325" cy="500063"/>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1259632" y="1484784"/>
            <a:ext cx="6732240" cy="3553485"/>
          </a:xfrm>
          <a:prstGeom prst="rect">
            <a:avLst/>
          </a:prstGeom>
          <a:noFill/>
          <a:ln w="9525">
            <a:noFill/>
            <a:miter lim="800000"/>
            <a:headEnd/>
            <a:tailEnd/>
          </a:ln>
        </p:spPr>
      </p:pic>
      <p:sp>
        <p:nvSpPr>
          <p:cNvPr id="9" name="Pravokotnik 8"/>
          <p:cNvSpPr/>
          <p:nvPr/>
        </p:nvSpPr>
        <p:spPr>
          <a:xfrm>
            <a:off x="251520" y="908720"/>
            <a:ext cx="2300630" cy="369332"/>
          </a:xfrm>
          <a:prstGeom prst="rect">
            <a:avLst/>
          </a:prstGeom>
        </p:spPr>
        <p:txBody>
          <a:bodyPr wrap="none">
            <a:spAutoFit/>
          </a:bodyPr>
          <a:lstStyle/>
          <a:p>
            <a:pPr indent="-457200">
              <a:buFont typeface="Arial" pitchFamily="34" charset="0"/>
              <a:buChar char="•"/>
            </a:pPr>
            <a:r>
              <a:rPr lang="sl-SI" b="1" u="sng" dirty="0" smtClean="0"/>
              <a:t>Prevzem ukaza</a:t>
            </a:r>
            <a:endParaRPr lang="sl-SI" b="1" u="sng" dirty="0"/>
          </a:p>
        </p:txBody>
      </p:sp>
      <p:sp>
        <p:nvSpPr>
          <p:cNvPr id="10" name="Pravokotnik 9"/>
          <p:cNvSpPr/>
          <p:nvPr/>
        </p:nvSpPr>
        <p:spPr>
          <a:xfrm>
            <a:off x="6948264" y="1124744"/>
            <a:ext cx="1043876" cy="369332"/>
          </a:xfrm>
          <a:prstGeom prst="rect">
            <a:avLst/>
          </a:prstGeom>
        </p:spPr>
        <p:txBody>
          <a:bodyPr wrap="none">
            <a:spAutoFit/>
          </a:bodyPr>
          <a:lstStyle/>
          <a:p>
            <a:r>
              <a:rPr lang="sl-SI" dirty="0" smtClean="0"/>
              <a:t>program</a:t>
            </a:r>
            <a:endParaRPr lang="sl-SI" dirty="0"/>
          </a:p>
        </p:txBody>
      </p:sp>
      <p:sp>
        <p:nvSpPr>
          <p:cNvPr id="13" name="Pravokotnik 12"/>
          <p:cNvSpPr/>
          <p:nvPr/>
        </p:nvSpPr>
        <p:spPr>
          <a:xfrm>
            <a:off x="467544" y="5085184"/>
            <a:ext cx="8568952" cy="1477328"/>
          </a:xfrm>
          <a:prstGeom prst="rect">
            <a:avLst/>
          </a:prstGeom>
        </p:spPr>
        <p:txBody>
          <a:bodyPr wrap="square">
            <a:spAutoFit/>
          </a:bodyPr>
          <a:lstStyle/>
          <a:p>
            <a:pPr marL="457200" indent="-457200">
              <a:buFont typeface="Wingdings" pitchFamily="2" charset="2"/>
              <a:buChar char="ü"/>
            </a:pPr>
            <a:r>
              <a:rPr lang="sl-SI" dirty="0" smtClean="0"/>
              <a:t>Na naslovno vodilo se prenese vsebina programskega števca (naslovi se ena izmed celic programskega pomnilnika)</a:t>
            </a:r>
          </a:p>
          <a:p>
            <a:pPr marL="457200" indent="-457200">
              <a:buFont typeface="Wingdings" pitchFamily="2" charset="2"/>
              <a:buChar char="ü"/>
            </a:pPr>
            <a:r>
              <a:rPr lang="sl-SI" dirty="0" smtClean="0"/>
              <a:t>Krmilne linije se postavijo tako, da se izvede branje iz naslovljene lokacije (prebere se koda </a:t>
            </a:r>
            <a:r>
              <a:rPr lang="pl-PL" dirty="0" smtClean="0"/>
              <a:t>ukaza, ki ga mora mikroprocesor izvesti)</a:t>
            </a:r>
          </a:p>
          <a:p>
            <a:pPr marL="457200" indent="-457200">
              <a:buFont typeface="Wingdings" pitchFamily="2" charset="2"/>
              <a:buChar char="ü"/>
            </a:pPr>
            <a:r>
              <a:rPr lang="sl-SI" dirty="0" smtClean="0"/>
              <a:t>Vsebina prebrane lokacije se zapiše v ukazni register</a:t>
            </a:r>
            <a:endParaRPr lang="sl-SI"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1"/>
          <p:cNvSpPr txBox="1">
            <a:spLocks/>
          </p:cNvSpPr>
          <p:nvPr/>
        </p:nvSpPr>
        <p:spPr bwMode="auto">
          <a:xfrm>
            <a:off x="0" y="0"/>
            <a:ext cx="9144000" cy="512757"/>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rmAutofit/>
          </a:bodyPr>
          <a:lstStyle/>
          <a:p>
            <a:pPr lvl="0" algn="ctr" eaLnBrk="0" fontAlgn="auto" hangingPunct="0">
              <a:spcAft>
                <a:spcPts val="0"/>
              </a:spcAft>
              <a:defRPr/>
            </a:pPr>
            <a:r>
              <a:rPr kumimoji="0" lang="sl-SI" sz="2000" b="0" i="0" u="none" strike="noStrike" kern="0" cap="none" spc="0" normalizeH="0" baseline="0" noProof="0" dirty="0" smtClean="0">
                <a:ln>
                  <a:noFill/>
                </a:ln>
                <a:solidFill>
                  <a:schemeClr val="lt1"/>
                </a:solidFill>
                <a:effectLst>
                  <a:outerShdw blurRad="38100" dist="38100" dir="2700000" algn="tl">
                    <a:srgbClr val="000000"/>
                  </a:outerShdw>
                </a:effectLst>
                <a:uLnTx/>
                <a:uFillTx/>
                <a:latin typeface="+mn-lt"/>
                <a:ea typeface="+mn-ea"/>
                <a:cs typeface="+mn-cs"/>
              </a:rPr>
              <a:t>	</a:t>
            </a:r>
            <a:r>
              <a:rPr lang="sl-SI" sz="2000" b="1" kern="0" dirty="0" smtClean="0">
                <a:effectLst>
                  <a:outerShdw blurRad="38100" dist="38100" dir="2700000" algn="tl">
                    <a:srgbClr val="000000"/>
                  </a:outerShdw>
                </a:effectLst>
              </a:rPr>
              <a:t> PROGRAMIRANJE V AVTOMATIKI</a:t>
            </a:r>
            <a:endParaRPr kumimoji="0" lang="sl-SI" sz="2000" b="1" i="1"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sp>
        <p:nvSpPr>
          <p:cNvPr id="7" name="Naslov 1"/>
          <p:cNvSpPr txBox="1">
            <a:spLocks/>
          </p:cNvSpPr>
          <p:nvPr/>
        </p:nvSpPr>
        <p:spPr bwMode="auto">
          <a:xfrm>
            <a:off x="0" y="476672"/>
            <a:ext cx="4500562" cy="285728"/>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Autofit/>
          </a:bodyPr>
          <a:lstStyle/>
          <a:p>
            <a:pPr lvl="0" eaLnBrk="0" fontAlgn="auto" hangingPunct="0">
              <a:spcAft>
                <a:spcPts val="0"/>
              </a:spcAft>
              <a:defRPr/>
            </a:pPr>
            <a:r>
              <a:rPr lang="sl-SI" b="1" dirty="0" smtClean="0"/>
              <a:t>Faze delovanja mikroprocesorjev</a:t>
            </a:r>
            <a:endParaRPr kumimoji="0" lang="sl-SI" b="1" i="0"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pic>
        <p:nvPicPr>
          <p:cNvPr id="8" name="Slika 0" descr="logo Word.png"/>
          <p:cNvPicPr>
            <a:picLocks noChangeAspect="1" noChangeArrowheads="1"/>
          </p:cNvPicPr>
          <p:nvPr/>
        </p:nvPicPr>
        <p:blipFill>
          <a:blip r:embed="rId3" cstate="print"/>
          <a:srcRect/>
          <a:stretch>
            <a:fillRect/>
          </a:stretch>
        </p:blipFill>
        <p:spPr bwMode="auto">
          <a:xfrm>
            <a:off x="0" y="0"/>
            <a:ext cx="2219325" cy="500063"/>
          </a:xfrm>
          <a:prstGeom prst="rect">
            <a:avLst/>
          </a:prstGeom>
          <a:noFill/>
          <a:ln w="9525">
            <a:noFill/>
            <a:miter lim="800000"/>
            <a:headEnd/>
            <a:tailEnd/>
          </a:ln>
        </p:spPr>
      </p:pic>
      <p:sp>
        <p:nvSpPr>
          <p:cNvPr id="9" name="Pravokotnik 8"/>
          <p:cNvSpPr/>
          <p:nvPr/>
        </p:nvSpPr>
        <p:spPr>
          <a:xfrm>
            <a:off x="251520" y="908720"/>
            <a:ext cx="2672526" cy="369332"/>
          </a:xfrm>
          <a:prstGeom prst="rect">
            <a:avLst/>
          </a:prstGeom>
        </p:spPr>
        <p:txBody>
          <a:bodyPr wrap="none">
            <a:spAutoFit/>
          </a:bodyPr>
          <a:lstStyle/>
          <a:p>
            <a:pPr indent="-457200">
              <a:buFont typeface="Arial" pitchFamily="34" charset="0"/>
              <a:buChar char="•"/>
            </a:pPr>
            <a:r>
              <a:rPr lang="sl-SI" b="1" u="sng" dirty="0" smtClean="0"/>
              <a:t>Dekodiranje ukaza</a:t>
            </a:r>
            <a:endParaRPr lang="sl-SI" b="1" u="sng" dirty="0"/>
          </a:p>
        </p:txBody>
      </p:sp>
      <p:pic>
        <p:nvPicPr>
          <p:cNvPr id="2050" name="Picture 2"/>
          <p:cNvPicPr>
            <a:picLocks noChangeAspect="1" noChangeArrowheads="1"/>
          </p:cNvPicPr>
          <p:nvPr/>
        </p:nvPicPr>
        <p:blipFill>
          <a:blip r:embed="rId4" cstate="print"/>
          <a:srcRect/>
          <a:stretch>
            <a:fillRect/>
          </a:stretch>
        </p:blipFill>
        <p:spPr bwMode="auto">
          <a:xfrm>
            <a:off x="1691680" y="1340768"/>
            <a:ext cx="5688632" cy="3551322"/>
          </a:xfrm>
          <a:prstGeom prst="rect">
            <a:avLst/>
          </a:prstGeom>
          <a:noFill/>
          <a:ln w="9525">
            <a:noFill/>
            <a:miter lim="800000"/>
            <a:headEnd/>
            <a:tailEnd/>
          </a:ln>
        </p:spPr>
      </p:pic>
      <p:sp>
        <p:nvSpPr>
          <p:cNvPr id="10" name="Pravokotnik 9"/>
          <p:cNvSpPr/>
          <p:nvPr/>
        </p:nvSpPr>
        <p:spPr>
          <a:xfrm>
            <a:off x="467544" y="4915034"/>
            <a:ext cx="8424936" cy="1754326"/>
          </a:xfrm>
          <a:prstGeom prst="rect">
            <a:avLst/>
          </a:prstGeom>
        </p:spPr>
        <p:txBody>
          <a:bodyPr wrap="square">
            <a:spAutoFit/>
          </a:bodyPr>
          <a:lstStyle/>
          <a:p>
            <a:pPr marL="457200" indent="-457200">
              <a:buFont typeface="Wingdings" pitchFamily="2" charset="2"/>
              <a:buChar char="ü"/>
            </a:pPr>
            <a:r>
              <a:rPr lang="pl-PL" dirty="0" smtClean="0"/>
              <a:t>Vzorec bitov, ki je zapisan v ukaznem registru se prevede v zaporedje krmilnih signalov</a:t>
            </a:r>
          </a:p>
          <a:p>
            <a:pPr marL="457200" indent="-457200">
              <a:buFont typeface="Wingdings" pitchFamily="2" charset="2"/>
              <a:buChar char="ü"/>
            </a:pPr>
            <a:r>
              <a:rPr lang="sl-SI" dirty="0" smtClean="0"/>
              <a:t>Bitni vzorec določa katere enote bodo sodelovale </a:t>
            </a:r>
            <a:r>
              <a:rPr lang="de-DE" dirty="0" smtClean="0"/>
              <a:t>v </a:t>
            </a:r>
            <a:r>
              <a:rPr lang="sl-SI" dirty="0" smtClean="0"/>
              <a:t>izvršitvi</a:t>
            </a:r>
            <a:r>
              <a:rPr lang="de-DE" dirty="0" smtClean="0"/>
              <a:t> </a:t>
            </a:r>
            <a:r>
              <a:rPr lang="sl-SI" dirty="0" smtClean="0"/>
              <a:t>ukaza </a:t>
            </a:r>
            <a:r>
              <a:rPr lang="de-DE" dirty="0" smtClean="0"/>
              <a:t>in v </a:t>
            </a:r>
            <a:r>
              <a:rPr lang="de-DE" dirty="0" err="1" smtClean="0"/>
              <a:t>kakšnem</a:t>
            </a:r>
            <a:r>
              <a:rPr lang="de-DE" dirty="0" smtClean="0"/>
              <a:t> </a:t>
            </a:r>
            <a:r>
              <a:rPr lang="de-DE" dirty="0" err="1" smtClean="0"/>
              <a:t>vrstnem</a:t>
            </a:r>
            <a:r>
              <a:rPr lang="de-DE" dirty="0" smtClean="0"/>
              <a:t> </a:t>
            </a:r>
            <a:r>
              <a:rPr lang="de-DE" dirty="0" err="1" smtClean="0"/>
              <a:t>redu</a:t>
            </a:r>
            <a:endParaRPr lang="de-DE" dirty="0" smtClean="0"/>
          </a:p>
          <a:p>
            <a:pPr marL="457200" indent="-457200">
              <a:buFont typeface="Wingdings" pitchFamily="2" charset="2"/>
              <a:buChar char="ü"/>
            </a:pPr>
            <a:r>
              <a:rPr lang="pl-PL" dirty="0" smtClean="0"/>
              <a:t>Pretvorba kode ukaza v zaporedje signalov je </a:t>
            </a:r>
            <a:r>
              <a:rPr lang="sl-SI" dirty="0" smtClean="0"/>
              <a:t>odvisna od izvedbe krmilne enote (ožičena logika ali </a:t>
            </a:r>
            <a:r>
              <a:rPr lang="sl-SI" dirty="0" err="1" smtClean="0"/>
              <a:t>mikroprogram</a:t>
            </a:r>
            <a:r>
              <a:rPr lang="sl-SI" dirty="0" smtClean="0"/>
              <a:t>)</a:t>
            </a:r>
            <a:endParaRPr lang="sl-SI"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1"/>
          <p:cNvSpPr txBox="1">
            <a:spLocks/>
          </p:cNvSpPr>
          <p:nvPr/>
        </p:nvSpPr>
        <p:spPr bwMode="auto">
          <a:xfrm>
            <a:off x="0" y="0"/>
            <a:ext cx="9144000" cy="512757"/>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rmAutofit/>
          </a:bodyPr>
          <a:lstStyle/>
          <a:p>
            <a:pPr lvl="0" algn="ctr" eaLnBrk="0" fontAlgn="auto" hangingPunct="0">
              <a:spcAft>
                <a:spcPts val="0"/>
              </a:spcAft>
              <a:defRPr/>
            </a:pPr>
            <a:r>
              <a:rPr kumimoji="0" lang="sl-SI" sz="2000" b="0" i="0" u="none" strike="noStrike" kern="0" cap="none" spc="0" normalizeH="0" baseline="0" noProof="0" dirty="0" smtClean="0">
                <a:ln>
                  <a:noFill/>
                </a:ln>
                <a:solidFill>
                  <a:schemeClr val="lt1"/>
                </a:solidFill>
                <a:effectLst>
                  <a:outerShdw blurRad="38100" dist="38100" dir="2700000" algn="tl">
                    <a:srgbClr val="000000"/>
                  </a:outerShdw>
                </a:effectLst>
                <a:uLnTx/>
                <a:uFillTx/>
                <a:latin typeface="+mn-lt"/>
                <a:ea typeface="+mn-ea"/>
                <a:cs typeface="+mn-cs"/>
              </a:rPr>
              <a:t>	</a:t>
            </a:r>
            <a:r>
              <a:rPr lang="sl-SI" sz="2000" b="1" kern="0" dirty="0" smtClean="0">
                <a:effectLst>
                  <a:outerShdw blurRad="38100" dist="38100" dir="2700000" algn="tl">
                    <a:srgbClr val="000000"/>
                  </a:outerShdw>
                </a:effectLst>
              </a:rPr>
              <a:t> PROGRAMIRANJE V AVTOMATIKI</a:t>
            </a:r>
            <a:endParaRPr kumimoji="0" lang="sl-SI" sz="2000" b="1" i="1"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sp>
        <p:nvSpPr>
          <p:cNvPr id="7" name="Naslov 1"/>
          <p:cNvSpPr txBox="1">
            <a:spLocks/>
          </p:cNvSpPr>
          <p:nvPr/>
        </p:nvSpPr>
        <p:spPr bwMode="auto">
          <a:xfrm>
            <a:off x="0" y="476672"/>
            <a:ext cx="4500562" cy="285728"/>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noAutofit/>
          </a:bodyPr>
          <a:lstStyle/>
          <a:p>
            <a:pPr lvl="0" eaLnBrk="0" fontAlgn="auto" hangingPunct="0">
              <a:spcAft>
                <a:spcPts val="0"/>
              </a:spcAft>
              <a:defRPr/>
            </a:pPr>
            <a:r>
              <a:rPr lang="sl-SI" b="1" dirty="0" smtClean="0"/>
              <a:t>Faze delovanja mikroprocesorjev</a:t>
            </a:r>
            <a:endParaRPr kumimoji="0" lang="sl-SI" b="1" i="0" u="none" strike="noStrike" kern="0" cap="none" spc="0" normalizeH="0" baseline="0" noProof="0" dirty="0">
              <a:ln>
                <a:noFill/>
              </a:ln>
              <a:solidFill>
                <a:schemeClr val="lt1"/>
              </a:solidFill>
              <a:effectLst>
                <a:outerShdw blurRad="38100" dist="38100" dir="2700000" algn="tl">
                  <a:srgbClr val="000000"/>
                </a:outerShdw>
              </a:effectLst>
              <a:uLnTx/>
              <a:uFillTx/>
              <a:latin typeface="+mn-lt"/>
              <a:ea typeface="+mn-ea"/>
              <a:cs typeface="+mn-cs"/>
            </a:endParaRPr>
          </a:p>
        </p:txBody>
      </p:sp>
      <p:pic>
        <p:nvPicPr>
          <p:cNvPr id="8" name="Slika 0" descr="logo Word.png"/>
          <p:cNvPicPr>
            <a:picLocks noChangeAspect="1" noChangeArrowheads="1"/>
          </p:cNvPicPr>
          <p:nvPr/>
        </p:nvPicPr>
        <p:blipFill>
          <a:blip r:embed="rId3" cstate="print"/>
          <a:srcRect/>
          <a:stretch>
            <a:fillRect/>
          </a:stretch>
        </p:blipFill>
        <p:spPr bwMode="auto">
          <a:xfrm>
            <a:off x="0" y="0"/>
            <a:ext cx="2219325" cy="500063"/>
          </a:xfrm>
          <a:prstGeom prst="rect">
            <a:avLst/>
          </a:prstGeom>
          <a:noFill/>
          <a:ln w="9525">
            <a:noFill/>
            <a:miter lim="800000"/>
            <a:headEnd/>
            <a:tailEnd/>
          </a:ln>
        </p:spPr>
      </p:pic>
      <p:sp>
        <p:nvSpPr>
          <p:cNvPr id="9" name="Pravokotnik 8"/>
          <p:cNvSpPr/>
          <p:nvPr/>
        </p:nvSpPr>
        <p:spPr>
          <a:xfrm>
            <a:off x="251520" y="908720"/>
            <a:ext cx="2890535" cy="369332"/>
          </a:xfrm>
          <a:prstGeom prst="rect">
            <a:avLst/>
          </a:prstGeom>
        </p:spPr>
        <p:txBody>
          <a:bodyPr wrap="none">
            <a:spAutoFit/>
          </a:bodyPr>
          <a:lstStyle/>
          <a:p>
            <a:pPr indent="-457200">
              <a:buFont typeface="Arial" pitchFamily="34" charset="0"/>
              <a:buChar char="•"/>
            </a:pPr>
            <a:r>
              <a:rPr lang="sl-SI" b="1" u="sng" dirty="0" smtClean="0"/>
              <a:t>Priprava parametrov</a:t>
            </a:r>
            <a:endParaRPr lang="sl-SI" b="1" u="sng" dirty="0"/>
          </a:p>
        </p:txBody>
      </p:sp>
      <p:sp>
        <p:nvSpPr>
          <p:cNvPr id="10" name="Pravokotnik 9"/>
          <p:cNvSpPr/>
          <p:nvPr/>
        </p:nvSpPr>
        <p:spPr>
          <a:xfrm>
            <a:off x="467544" y="4915034"/>
            <a:ext cx="8424936" cy="1754326"/>
          </a:xfrm>
          <a:prstGeom prst="rect">
            <a:avLst/>
          </a:prstGeom>
        </p:spPr>
        <p:txBody>
          <a:bodyPr wrap="square">
            <a:spAutoFit/>
          </a:bodyPr>
          <a:lstStyle/>
          <a:p>
            <a:pPr marL="457200" indent="-457200">
              <a:buFont typeface="Wingdings" pitchFamily="2" charset="2"/>
              <a:buChar char="ü"/>
            </a:pPr>
            <a:r>
              <a:rPr lang="sl-SI" dirty="0" smtClean="0"/>
              <a:t>Skoraj vsi ukazi, ki jih mikroprocesor izvaja se </a:t>
            </a:r>
            <a:r>
              <a:rPr lang="pl-PL" dirty="0" smtClean="0"/>
              <a:t>nanašajo na določene podatke (parametre)</a:t>
            </a:r>
          </a:p>
          <a:p>
            <a:pPr marL="457200" indent="-457200">
              <a:buFont typeface="Wingdings" pitchFamily="2" charset="2"/>
              <a:buChar char="ü"/>
            </a:pPr>
            <a:r>
              <a:rPr lang="it-IT" dirty="0" smtClean="0"/>
              <a:t>Parametri so </a:t>
            </a:r>
            <a:r>
              <a:rPr lang="it-IT" dirty="0" err="1" smtClean="0"/>
              <a:t>lahko</a:t>
            </a:r>
            <a:r>
              <a:rPr lang="it-IT" dirty="0" smtClean="0"/>
              <a:t> v </a:t>
            </a:r>
            <a:r>
              <a:rPr lang="it-IT" dirty="0" err="1" smtClean="0"/>
              <a:t>registrih</a:t>
            </a:r>
            <a:r>
              <a:rPr lang="it-IT" dirty="0" smtClean="0"/>
              <a:t>, v </a:t>
            </a:r>
            <a:r>
              <a:rPr lang="it-IT" dirty="0" err="1" smtClean="0"/>
              <a:t>zunanjem</a:t>
            </a:r>
            <a:r>
              <a:rPr lang="sl-SI" dirty="0" smtClean="0"/>
              <a:t> </a:t>
            </a:r>
            <a:r>
              <a:rPr lang="pl-PL" dirty="0" smtClean="0"/>
              <a:t>(podatkovnem) pomnilniku ali pa so del ukaza (kot </a:t>
            </a:r>
            <a:r>
              <a:rPr lang="sl-SI" dirty="0" smtClean="0"/>
              <a:t>konstante)</a:t>
            </a:r>
          </a:p>
          <a:p>
            <a:pPr marL="457200" indent="-457200">
              <a:buFont typeface="Wingdings" pitchFamily="2" charset="2"/>
              <a:buChar char="ü"/>
            </a:pPr>
            <a:r>
              <a:rPr lang="sl-SI" dirty="0" smtClean="0"/>
              <a:t>V vsakem primeru mora krmilna enota poskrbeti, da se parametri prenesejo v notranjost mikroprocesorja</a:t>
            </a:r>
            <a:endParaRPr lang="sl-SI" dirty="0"/>
          </a:p>
        </p:txBody>
      </p:sp>
      <p:pic>
        <p:nvPicPr>
          <p:cNvPr id="3074" name="Picture 2"/>
          <p:cNvPicPr>
            <a:picLocks noChangeAspect="1" noChangeArrowheads="1"/>
          </p:cNvPicPr>
          <p:nvPr/>
        </p:nvPicPr>
        <p:blipFill>
          <a:blip r:embed="rId4" cstate="print"/>
          <a:srcRect/>
          <a:stretch>
            <a:fillRect/>
          </a:stretch>
        </p:blipFill>
        <p:spPr bwMode="auto">
          <a:xfrm>
            <a:off x="1259632" y="1340768"/>
            <a:ext cx="6637191" cy="35283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2926</TotalTime>
  <Words>2950</Words>
  <Application>Microsoft Office PowerPoint</Application>
  <PresentationFormat>Diaprojekcija na zaslonu (4:3)</PresentationFormat>
  <Paragraphs>488</Paragraphs>
  <Slides>49</Slides>
  <Notes>49</Notes>
  <HiddenSlides>0</HiddenSlides>
  <MMClips>0</MMClips>
  <ScaleCrop>false</ScaleCrop>
  <HeadingPairs>
    <vt:vector size="4" baseType="variant">
      <vt:variant>
        <vt:lpstr>Tema</vt:lpstr>
      </vt:variant>
      <vt:variant>
        <vt:i4>1</vt:i4>
      </vt:variant>
      <vt:variant>
        <vt:lpstr>Naslovi diapozitivov</vt:lpstr>
      </vt:variant>
      <vt:variant>
        <vt:i4>49</vt:i4>
      </vt:variant>
    </vt:vector>
  </HeadingPairs>
  <TitlesOfParts>
    <vt:vector size="50" baseType="lpstr">
      <vt:lpstr>Officeova tema</vt:lpstr>
      <vt:lpstr>Diapozitiv 1</vt:lpstr>
      <vt:lpstr>Diapozitiv 2</vt:lpstr>
      <vt:lpstr>Diapozitiv 3</vt:lpstr>
      <vt:lpstr>Diapozitiv 4</vt:lpstr>
      <vt:lpstr>Diapozitiv 5</vt:lpstr>
      <vt:lpstr>Diapozitiv 6</vt:lpstr>
      <vt:lpstr>Diapozitiv 7</vt:lpstr>
      <vt:lpstr>Diapozitiv 8</vt:lpstr>
      <vt:lpstr>Diapozitiv 9</vt:lpstr>
      <vt:lpstr>Diapozitiv 10</vt:lpstr>
      <vt:lpstr>Diapozitiv 11</vt:lpstr>
      <vt:lpstr>Seštevanje dveh števil (procesor Pentium) </vt:lpstr>
      <vt:lpstr>Prvi ukaz: mov eax,[$0043F808] </vt:lpstr>
      <vt:lpstr>Drugi ukaz: add eax,[$0043F810] </vt:lpstr>
      <vt:lpstr>Tretji ukaz: mov [$0043F80C],eax </vt:lpstr>
      <vt:lpstr>Diapozitiv 16</vt:lpstr>
      <vt:lpstr>Diapozitiv 17</vt:lpstr>
      <vt:lpstr>Diapozitiv 18</vt:lpstr>
      <vt:lpstr>Diapozitiv 19</vt:lpstr>
      <vt:lpstr>Diapozitiv 20</vt:lpstr>
      <vt:lpstr>Diapozitiv 21</vt:lpstr>
      <vt:lpstr>Diapozitiv 22</vt:lpstr>
      <vt:lpstr>Diapozitiv 23</vt:lpstr>
      <vt:lpstr>Diapozitiv 24</vt:lpstr>
      <vt:lpstr>Diapozitiv 25</vt:lpstr>
      <vt:lpstr>Diapozitiv 26</vt:lpstr>
      <vt:lpstr>Diapozitiv 27</vt:lpstr>
      <vt:lpstr>Diapozitiv 28</vt:lpstr>
      <vt:lpstr>Diapozitiv 29</vt:lpstr>
      <vt:lpstr>Diapozitiv 30</vt:lpstr>
      <vt:lpstr>Diapozitiv 31</vt:lpstr>
      <vt:lpstr>Diapozitiv 32</vt:lpstr>
      <vt:lpstr>Diapozitiv 33</vt:lpstr>
      <vt:lpstr>Diapozitiv 34</vt:lpstr>
      <vt:lpstr>Diapozitiv 35</vt:lpstr>
      <vt:lpstr>Diapozitiv 36</vt:lpstr>
      <vt:lpstr>Diapozitiv 37</vt:lpstr>
      <vt:lpstr>Diapozitiv 38</vt:lpstr>
      <vt:lpstr>Diapozitiv 39</vt:lpstr>
      <vt:lpstr>Diapozitiv 40</vt:lpstr>
      <vt:lpstr>Diapozitiv 41</vt:lpstr>
      <vt:lpstr>Diapozitiv 42</vt:lpstr>
      <vt:lpstr>Diapozitiv 43</vt:lpstr>
      <vt:lpstr>Diapozitiv 44</vt:lpstr>
      <vt:lpstr>Diapozitiv 45</vt:lpstr>
      <vt:lpstr>Diapozitiv 46</vt:lpstr>
      <vt:lpstr>Diapozitiv 47</vt:lpstr>
      <vt:lpstr>Diapozitiv 48</vt:lpstr>
      <vt:lpstr>Diapozitiv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Programiranje</dc:title>
  <dc:creator>mp</dc:creator>
  <cp:lastModifiedBy>Zdravko</cp:lastModifiedBy>
  <cp:revision>265</cp:revision>
  <dcterms:created xsi:type="dcterms:W3CDTF">2006-04-25T16:51:40Z</dcterms:created>
  <dcterms:modified xsi:type="dcterms:W3CDTF">2011-10-01T06:33:33Z</dcterms:modified>
</cp:coreProperties>
</file>